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55" r:id="rId3"/>
    <p:sldId id="349" r:id="rId4"/>
    <p:sldId id="257" r:id="rId5"/>
    <p:sldId id="322" r:id="rId6"/>
    <p:sldId id="298" r:id="rId7"/>
    <p:sldId id="358" r:id="rId8"/>
    <p:sldId id="328" r:id="rId9"/>
    <p:sldId id="359" r:id="rId10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7C80"/>
    <a:srgbClr val="66FF33"/>
    <a:srgbClr val="0000FF"/>
    <a:srgbClr val="FFCC99"/>
    <a:srgbClr val="FFFF66"/>
    <a:srgbClr val="FCD5B5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570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yitoh\Documents\&#35199;&#12399;&#12426;&#12414;\&#20844;&#21215;&#35251;&#28204;\&#20844;&#21215;&#35251;&#28204;&#32113;&#35336;20140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卒研生・大学院生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6</c:v>
                </c:pt>
                <c:pt idx="4">
                  <c:v>8</c:v>
                </c:pt>
                <c:pt idx="5">
                  <c:v>9</c:v>
                </c:pt>
                <c:pt idx="6">
                  <c:v>7</c:v>
                </c:pt>
                <c:pt idx="7">
                  <c:v>7</c:v>
                </c:pt>
                <c:pt idx="8">
                  <c:v>9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48-454C-975F-EF6513E9B0FB}"/>
            </c:ext>
          </c:extLst>
        </c:ser>
        <c:ser>
          <c:idx val="3"/>
          <c:order val="3"/>
          <c:tx>
            <c:strRef>
              <c:f>Sheet1!$C$1</c:f>
              <c:strCache>
                <c:ptCount val="1"/>
                <c:pt idx="0">
                  <c:v>天文科学研究員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4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6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6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48-454C-975F-EF6513E9B0FB}"/>
            </c:ext>
          </c:extLst>
        </c:ser>
        <c:ser>
          <c:idx val="6"/>
          <c:order val="6"/>
          <c:tx>
            <c:strRef>
              <c:f>Sheet1!$D$1</c:f>
              <c:strCache>
                <c:ptCount val="1"/>
                <c:pt idx="0">
                  <c:v>教授・准教授・特任助教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val>
            <c:numRef>
              <c:f>Sheet1!$D$2:$D$11</c:f>
              <c:numCache>
                <c:formatCode>General</c:formatCode>
                <c:ptCount val="10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B61-4D0D-BCD5-767E3286EF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1814656"/>
        <c:axId val="34174016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Sheet1!$G$1</c15:sqref>
                        </c15:formulaRef>
                      </c:ext>
                    </c:extLst>
                    <c:strCache>
                      <c:ptCount val="1"/>
                      <c:pt idx="0">
                        <c:v>学部生</c:v>
                      </c:pt>
                    </c:strCache>
                  </c:strRef>
                </c:tx>
                <c:spPr>
                  <a:solidFill>
                    <a:srgbClr val="00B0F0"/>
                  </a:solidFill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Sheet1!$A$2:$A$11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2012</c:v>
                      </c:pt>
                      <c:pt idx="1">
                        <c:v>2013</c:v>
                      </c:pt>
                      <c:pt idx="2">
                        <c:v>2014</c:v>
                      </c:pt>
                      <c:pt idx="3">
                        <c:v>2015</c:v>
                      </c:pt>
                      <c:pt idx="4">
                        <c:v>2016</c:v>
                      </c:pt>
                      <c:pt idx="5">
                        <c:v>2017</c:v>
                      </c:pt>
                      <c:pt idx="6">
                        <c:v>2018</c:v>
                      </c:pt>
                      <c:pt idx="7">
                        <c:v>2019</c:v>
                      </c:pt>
                      <c:pt idx="8">
                        <c:v>2020</c:v>
                      </c:pt>
                      <c:pt idx="9">
                        <c:v>2021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Sheet1!$G$2:$G$9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0</c:v>
                      </c:pt>
                      <c:pt idx="2">
                        <c:v>2</c:v>
                      </c:pt>
                      <c:pt idx="3">
                        <c:v>3</c:v>
                      </c:pt>
                      <c:pt idx="4">
                        <c:v>2</c:v>
                      </c:pt>
                      <c:pt idx="5">
                        <c:v>3</c:v>
                      </c:pt>
                      <c:pt idx="6">
                        <c:v>2</c:v>
                      </c:pt>
                      <c:pt idx="7">
                        <c:v>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8648-454C-975F-EF6513E9B0FB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Sheet1!$H$1</c15:sqref>
                        </c15:formulaRef>
                      </c:ext>
                    </c:extLst>
                    <c:strCache>
                      <c:ptCount val="1"/>
                      <c:pt idx="0">
                        <c:v>大学院生</c:v>
                      </c:pt>
                    </c:strCache>
                  </c:strRef>
                </c:tx>
                <c:spPr>
                  <a:solidFill>
                    <a:schemeClr val="tx1"/>
                  </a:solidFill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Sheet1!$A$2:$A$11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2012</c:v>
                      </c:pt>
                      <c:pt idx="1">
                        <c:v>2013</c:v>
                      </c:pt>
                      <c:pt idx="2">
                        <c:v>2014</c:v>
                      </c:pt>
                      <c:pt idx="3">
                        <c:v>2015</c:v>
                      </c:pt>
                      <c:pt idx="4">
                        <c:v>2016</c:v>
                      </c:pt>
                      <c:pt idx="5">
                        <c:v>2017</c:v>
                      </c:pt>
                      <c:pt idx="6">
                        <c:v>2018</c:v>
                      </c:pt>
                      <c:pt idx="7">
                        <c:v>2019</c:v>
                      </c:pt>
                      <c:pt idx="8">
                        <c:v>2020</c:v>
                      </c:pt>
                      <c:pt idx="9">
                        <c:v>2021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Sheet1!$H$2:$H$9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0</c:v>
                      </c:pt>
                      <c:pt idx="1">
                        <c:v>1</c:v>
                      </c:pt>
                      <c:pt idx="2">
                        <c:v>1</c:v>
                      </c:pt>
                      <c:pt idx="3">
                        <c:v>3</c:v>
                      </c:pt>
                      <c:pt idx="4">
                        <c:v>6</c:v>
                      </c:pt>
                      <c:pt idx="5">
                        <c:v>6</c:v>
                      </c:pt>
                      <c:pt idx="6">
                        <c:v>5</c:v>
                      </c:pt>
                      <c:pt idx="7">
                        <c:v>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8648-454C-975F-EF6513E9B0FB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Sheet1!$F$1</c15:sqref>
                        </c15:formulaRef>
                      </c:ext>
                    </c:extLst>
                    <c:strCache>
                      <c:ptCount val="1"/>
                      <c:pt idx="0">
                        <c:v>特任助教</c:v>
                      </c:pt>
                    </c:strCache>
                  </c:strRef>
                </c:tx>
                <c:spPr>
                  <a:solidFill>
                    <a:srgbClr val="00B050"/>
                  </a:solidFill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Sheet1!$A$2:$A$11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2012</c:v>
                      </c:pt>
                      <c:pt idx="1">
                        <c:v>2013</c:v>
                      </c:pt>
                      <c:pt idx="2">
                        <c:v>2014</c:v>
                      </c:pt>
                      <c:pt idx="3">
                        <c:v>2015</c:v>
                      </c:pt>
                      <c:pt idx="4">
                        <c:v>2016</c:v>
                      </c:pt>
                      <c:pt idx="5">
                        <c:v>2017</c:v>
                      </c:pt>
                      <c:pt idx="6">
                        <c:v>2018</c:v>
                      </c:pt>
                      <c:pt idx="7">
                        <c:v>2019</c:v>
                      </c:pt>
                      <c:pt idx="8">
                        <c:v>2020</c:v>
                      </c:pt>
                      <c:pt idx="9">
                        <c:v>2021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Sheet1!$F$2:$F$9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1</c:v>
                      </c:pt>
                      <c:pt idx="5">
                        <c:v>2</c:v>
                      </c:pt>
                      <c:pt idx="6">
                        <c:v>1</c:v>
                      </c:pt>
                      <c:pt idx="7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0-6B61-4D0D-BCD5-767E3286EF61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Sheet1!$E$1</c15:sqref>
                        </c15:formulaRef>
                      </c:ext>
                    </c:extLst>
                    <c:strCache>
                      <c:ptCount val="1"/>
                      <c:pt idx="0">
                        <c:v>常勤教員</c:v>
                      </c:pt>
                    </c:strCache>
                  </c:strRef>
                </c:tx>
                <c:spPr>
                  <a:solidFill>
                    <a:schemeClr val="tx1"/>
                  </a:solidFill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Sheet1!$A$2:$A$11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2012</c:v>
                      </c:pt>
                      <c:pt idx="1">
                        <c:v>2013</c:v>
                      </c:pt>
                      <c:pt idx="2">
                        <c:v>2014</c:v>
                      </c:pt>
                      <c:pt idx="3">
                        <c:v>2015</c:v>
                      </c:pt>
                      <c:pt idx="4">
                        <c:v>2016</c:v>
                      </c:pt>
                      <c:pt idx="5">
                        <c:v>2017</c:v>
                      </c:pt>
                      <c:pt idx="6">
                        <c:v>2018</c:v>
                      </c:pt>
                      <c:pt idx="7">
                        <c:v>2019</c:v>
                      </c:pt>
                      <c:pt idx="8">
                        <c:v>2020</c:v>
                      </c:pt>
                      <c:pt idx="9">
                        <c:v>2021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Sheet1!$E$2:$E$9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3</c:v>
                      </c:pt>
                      <c:pt idx="1">
                        <c:v>3</c:v>
                      </c:pt>
                      <c:pt idx="2">
                        <c:v>3</c:v>
                      </c:pt>
                      <c:pt idx="3">
                        <c:v>3</c:v>
                      </c:pt>
                      <c:pt idx="4">
                        <c:v>3</c:v>
                      </c:pt>
                      <c:pt idx="5">
                        <c:v>3</c:v>
                      </c:pt>
                      <c:pt idx="6">
                        <c:v>3</c:v>
                      </c:pt>
                      <c:pt idx="7">
                        <c:v>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6B61-4D0D-BCD5-767E3286EF61}"/>
                  </c:ext>
                </c:extLst>
              </c15:ser>
            </c15:filteredBarSeries>
          </c:ext>
        </c:extLst>
      </c:barChart>
      <c:catAx>
        <c:axId val="23181465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2400"/>
            </a:pPr>
            <a:endParaRPr lang="ja-JP"/>
          </a:p>
        </c:txPr>
        <c:crossAx val="34174016"/>
        <c:crosses val="autoZero"/>
        <c:auto val="1"/>
        <c:lblAlgn val="ctr"/>
        <c:lblOffset val="100"/>
        <c:noMultiLvlLbl val="0"/>
      </c:catAx>
      <c:valAx>
        <c:axId val="34174016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2400"/>
                </a:pPr>
                <a:r>
                  <a:rPr lang="ja-JP" altLang="en-US" sz="2400" dirty="0"/>
                  <a:t>人数</a:t>
                </a:r>
              </a:p>
            </c:rich>
          </c:tx>
          <c:overlay val="0"/>
        </c:title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2400"/>
            </a:pPr>
            <a:endParaRPr lang="ja-JP"/>
          </a:p>
        </c:txPr>
        <c:crossAx val="231814656"/>
        <c:crosses val="autoZero"/>
        <c:crossBetween val="between"/>
        <c:majorUnit val="1"/>
      </c:valAx>
      <c:spPr>
        <a:noFill/>
        <a:ln>
          <a:solidFill>
            <a:schemeClr val="tx1"/>
          </a:solidFill>
        </a:ln>
      </c:spPr>
    </c:plotArea>
    <c:legend>
      <c:legendPos val="b"/>
      <c:overlay val="0"/>
      <c:txPr>
        <a:bodyPr/>
        <a:lstStyle/>
        <a:p>
          <a:pPr>
            <a:defRPr sz="2400"/>
          </a:pPr>
          <a:endParaRPr lang="ja-JP"/>
        </a:p>
      </c:txPr>
    </c:legend>
    <c:plotVisOnly val="1"/>
    <c:dispBlanksAs val="gap"/>
    <c:showDLblsOverMax val="0"/>
  </c:chart>
  <c:spPr>
    <a:noFill/>
    <a:ln w="38100">
      <a:noFill/>
    </a:ln>
  </c:spPr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4896981627296585E-2"/>
          <c:y val="4.4970500436103622E-2"/>
          <c:w val="0.93596762904636899"/>
          <c:h val="0.842791842802474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共同研究</c:v>
                </c:pt>
              </c:strCache>
            </c:strRef>
          </c:tx>
          <c:invertIfNegative val="0"/>
          <c:cat>
            <c:numRef>
              <c:f>Sheet1!$A$2:$A$16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3</c:v>
                </c:pt>
                <c:pt idx="9">
                  <c:v>1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3</c:v>
                </c:pt>
                <c:pt idx="1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A1-4DDC-87C8-34781DF2F3A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共同利用</c:v>
                </c:pt>
              </c:strCache>
            </c:strRef>
          </c:tx>
          <c:invertIfNegative val="0"/>
          <c:cat>
            <c:numRef>
              <c:f>Sheet1!$A$2:$A$16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2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A1-4DDC-87C8-34781DF2F3A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大学間連携</c:v>
                </c:pt>
              </c:strCache>
            </c:strRef>
          </c:tx>
          <c:invertIfNegative val="0"/>
          <c:cat>
            <c:numRef>
              <c:f>Sheet1!$A$2:$A$16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Sheet1!$D$2:$D$16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3</c:v>
                </c:pt>
                <c:pt idx="11">
                  <c:v>5</c:v>
                </c:pt>
                <c:pt idx="12">
                  <c:v>3</c:v>
                </c:pt>
                <c:pt idx="13">
                  <c:v>1</c:v>
                </c:pt>
                <c:pt idx="1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A1-4DDC-87C8-34781DF2F3A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天文台PI</c:v>
                </c:pt>
              </c:strCache>
            </c:strRef>
          </c:tx>
          <c:invertIfNegative val="0"/>
          <c:cat>
            <c:numRef>
              <c:f>Sheet1!$A$2:$A$16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Sheet1!$E$2:$E$16</c:f>
              <c:numCache>
                <c:formatCode>General</c:formatCode>
                <c:ptCount val="1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6</c:v>
                </c:pt>
                <c:pt idx="13">
                  <c:v>4</c:v>
                </c:pt>
                <c:pt idx="1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FA1-4DDC-87C8-34781DF2F3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2947712"/>
        <c:axId val="215774272"/>
      </c:barChart>
      <c:catAx>
        <c:axId val="232947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5774272"/>
        <c:crosses val="autoZero"/>
        <c:auto val="1"/>
        <c:lblAlgn val="ctr"/>
        <c:lblOffset val="100"/>
        <c:noMultiLvlLbl val="0"/>
      </c:catAx>
      <c:valAx>
        <c:axId val="215774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2947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072534995625547"/>
          <c:y val="0.19982710160160772"/>
          <c:w val="0.26080205599300088"/>
          <c:h val="0.3700462150236700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28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010483516150078"/>
          <c:y val="7.7918892893636321E-2"/>
          <c:w val="0.54129271413327673"/>
          <c:h val="0.673556548086085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申請件数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val>
            <c:numRef>
              <c:f>Sheet1!$B$1:$Q$1</c:f>
              <c:numCache>
                <c:formatCode>General</c:formatCode>
                <c:ptCount val="16"/>
                <c:pt idx="0">
                  <c:v>5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7</c:v>
                </c:pt>
                <c:pt idx="5">
                  <c:v>5</c:v>
                </c:pt>
                <c:pt idx="6">
                  <c:v>7</c:v>
                </c:pt>
                <c:pt idx="7">
                  <c:v>6</c:v>
                </c:pt>
                <c:pt idx="8">
                  <c:v>9</c:v>
                </c:pt>
                <c:pt idx="9">
                  <c:v>7</c:v>
                </c:pt>
                <c:pt idx="10">
                  <c:v>8</c:v>
                </c:pt>
                <c:pt idx="11">
                  <c:v>6</c:v>
                </c:pt>
                <c:pt idx="12">
                  <c:v>12</c:v>
                </c:pt>
                <c:pt idx="13">
                  <c:v>11</c:v>
                </c:pt>
                <c:pt idx="14">
                  <c:v>10</c:v>
                </c:pt>
                <c:pt idx="1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A7-4D46-A952-1AB99BD20556}"/>
            </c:ext>
          </c:extLst>
        </c:ser>
        <c:ser>
          <c:idx val="1"/>
          <c:order val="1"/>
          <c:tx>
            <c:strRef>
              <c:f>Sheet1!$A$2</c:f>
              <c:strCache>
                <c:ptCount val="1"/>
                <c:pt idx="0">
                  <c:v>要求夜数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val>
            <c:numRef>
              <c:f>Sheet1!$B$2:$Q$2</c:f>
              <c:numCache>
                <c:formatCode>General</c:formatCode>
                <c:ptCount val="16"/>
                <c:pt idx="0">
                  <c:v>20</c:v>
                </c:pt>
                <c:pt idx="1">
                  <c:v>30</c:v>
                </c:pt>
                <c:pt idx="2">
                  <c:v>39</c:v>
                </c:pt>
                <c:pt idx="3">
                  <c:v>28.5</c:v>
                </c:pt>
                <c:pt idx="4">
                  <c:v>26</c:v>
                </c:pt>
                <c:pt idx="5">
                  <c:v>15</c:v>
                </c:pt>
                <c:pt idx="6">
                  <c:v>23</c:v>
                </c:pt>
                <c:pt idx="7">
                  <c:v>26</c:v>
                </c:pt>
                <c:pt idx="8">
                  <c:v>36</c:v>
                </c:pt>
                <c:pt idx="9">
                  <c:v>32</c:v>
                </c:pt>
                <c:pt idx="10">
                  <c:v>30</c:v>
                </c:pt>
                <c:pt idx="11">
                  <c:v>17.5</c:v>
                </c:pt>
                <c:pt idx="12">
                  <c:v>43</c:v>
                </c:pt>
                <c:pt idx="13">
                  <c:v>33.5</c:v>
                </c:pt>
                <c:pt idx="14">
                  <c:v>44</c:v>
                </c:pt>
                <c:pt idx="15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A7-4D46-A952-1AB99BD20556}"/>
            </c:ext>
          </c:extLst>
        </c:ser>
        <c:ser>
          <c:idx val="2"/>
          <c:order val="2"/>
          <c:tx>
            <c:strRef>
              <c:f>Sheet1!$A$3</c:f>
              <c:strCache>
                <c:ptCount val="1"/>
                <c:pt idx="0">
                  <c:v>採択夜数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val>
            <c:numRef>
              <c:f>Sheet1!$B$3:$Q$3</c:f>
              <c:numCache>
                <c:formatCode>General</c:formatCode>
                <c:ptCount val="16"/>
                <c:pt idx="0">
                  <c:v>16.5</c:v>
                </c:pt>
                <c:pt idx="1">
                  <c:v>20</c:v>
                </c:pt>
                <c:pt idx="2">
                  <c:v>19.75</c:v>
                </c:pt>
                <c:pt idx="3">
                  <c:v>19.75</c:v>
                </c:pt>
                <c:pt idx="4">
                  <c:v>10</c:v>
                </c:pt>
                <c:pt idx="5">
                  <c:v>15</c:v>
                </c:pt>
                <c:pt idx="6">
                  <c:v>19.5</c:v>
                </c:pt>
                <c:pt idx="7">
                  <c:v>20</c:v>
                </c:pt>
                <c:pt idx="8">
                  <c:v>25</c:v>
                </c:pt>
                <c:pt idx="9">
                  <c:v>25</c:v>
                </c:pt>
                <c:pt idx="10">
                  <c:v>25</c:v>
                </c:pt>
                <c:pt idx="11">
                  <c:v>17.5</c:v>
                </c:pt>
                <c:pt idx="12">
                  <c:v>32.5</c:v>
                </c:pt>
                <c:pt idx="13">
                  <c:v>25</c:v>
                </c:pt>
                <c:pt idx="14">
                  <c:v>25</c:v>
                </c:pt>
                <c:pt idx="15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A7-4D46-A952-1AB99BD205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1800704"/>
        <c:axId val="67769984"/>
      </c:barChart>
      <c:catAx>
        <c:axId val="1618007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ja-JP" altLang="en-US" sz="2800"/>
                  <a:t>セメスター</a:t>
                </a:r>
              </a:p>
            </c:rich>
          </c:tx>
          <c:layout>
            <c:manualLayout>
              <c:xMode val="edge"/>
              <c:yMode val="edge"/>
              <c:x val="0.33964920732900739"/>
              <c:y val="0.81479928629223874"/>
            </c:manualLayout>
          </c:layout>
          <c:overlay val="0"/>
        </c:title>
        <c:majorTickMark val="out"/>
        <c:minorTickMark val="none"/>
        <c:tickLblPos val="nextTo"/>
        <c:crossAx val="67769984"/>
        <c:crosses val="autoZero"/>
        <c:auto val="1"/>
        <c:lblAlgn val="ctr"/>
        <c:lblOffset val="100"/>
        <c:noMultiLvlLbl val="0"/>
      </c:catAx>
      <c:valAx>
        <c:axId val="67769984"/>
        <c:scaling>
          <c:orientation val="minMax"/>
          <c:max val="4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800"/>
            </a:pPr>
            <a:endParaRPr lang="ja-JP"/>
          </a:p>
        </c:txPr>
        <c:crossAx val="161800704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0.20303177208011519"/>
          <c:y val="0.90712408213520401"/>
          <c:w val="0.46794698463839246"/>
          <c:h val="9.0866124777440618E-2"/>
        </c:manualLayout>
      </c:layout>
      <c:overlay val="0"/>
      <c:txPr>
        <a:bodyPr/>
        <a:lstStyle/>
        <a:p>
          <a:pPr>
            <a:defRPr sz="2000"/>
          </a:pPr>
          <a:endParaRPr lang="ja-JP"/>
        </a:p>
      </c:txPr>
    </c:legend>
    <c:plotVisOnly val="1"/>
    <c:dispBlanksAs val="gap"/>
    <c:showDLblsOverMax val="0"/>
  </c:chart>
  <c:spPr>
    <a:noFill/>
  </c:sp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F856B3-895C-4771-B2DE-535F4E8B3476}" type="doc">
      <dgm:prSet loTypeId="urn:microsoft.com/office/officeart/2005/8/layout/vList2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kumimoji="1" lang="ja-JP" altLang="en-US"/>
        </a:p>
      </dgm:t>
    </dgm:pt>
    <dgm:pt modelId="{FC19403D-3A8B-4166-9C10-91155B630683}">
      <dgm:prSet custT="1"/>
      <dgm:spPr/>
      <dgm:t>
        <a:bodyPr/>
        <a:lstStyle/>
        <a:p>
          <a:pPr rtl="0"/>
          <a:r>
            <a:rPr kumimoji="1" lang="ja-JP" altLang="en-US" sz="3200" dirty="0"/>
            <a:t>拠点の目標</a:t>
          </a:r>
          <a:endParaRPr lang="ja-JP" altLang="en-US" sz="3200" dirty="0"/>
        </a:p>
      </dgm:t>
    </dgm:pt>
    <dgm:pt modelId="{9106CFF3-4F55-46BE-9881-A5E490623B23}" type="parTrans" cxnId="{4A2CAD43-72EA-4944-B695-B1FF33536C13}">
      <dgm:prSet/>
      <dgm:spPr/>
      <dgm:t>
        <a:bodyPr/>
        <a:lstStyle/>
        <a:p>
          <a:endParaRPr kumimoji="1" lang="ja-JP" altLang="en-US"/>
        </a:p>
      </dgm:t>
    </dgm:pt>
    <dgm:pt modelId="{5D040629-2BB0-45D6-B2F3-8135F1236A0F}" type="sibTrans" cxnId="{4A2CAD43-72EA-4944-B695-B1FF33536C13}">
      <dgm:prSet/>
      <dgm:spPr/>
      <dgm:t>
        <a:bodyPr/>
        <a:lstStyle/>
        <a:p>
          <a:endParaRPr kumimoji="1" lang="ja-JP" altLang="en-US"/>
        </a:p>
      </dgm:t>
    </dgm:pt>
    <dgm:pt modelId="{B40FE490-C47A-4FC9-99EC-11B392A60EA3}">
      <dgm:prSet custT="1"/>
      <dgm:spPr/>
      <dgm:t>
        <a:bodyPr lIns="0" rIns="0" bIns="36000"/>
        <a:lstStyle/>
        <a:p>
          <a:pPr rtl="0"/>
          <a:r>
            <a:rPr kumimoji="1" lang="ja-JP" altLang="en-US" sz="3600" dirty="0"/>
            <a:t>プロポーザル制に基づく共同利用観測により、独創的な研究成果を上げる</a:t>
          </a:r>
          <a:endParaRPr lang="ja-JP" altLang="en-US" sz="3600" dirty="0"/>
        </a:p>
      </dgm:t>
    </dgm:pt>
    <dgm:pt modelId="{A0C9F01F-A614-4552-8CAE-CE16AD9215F9}" type="parTrans" cxnId="{3D9115DF-FD2F-459D-BE58-D96134D82D20}">
      <dgm:prSet/>
      <dgm:spPr/>
      <dgm:t>
        <a:bodyPr/>
        <a:lstStyle/>
        <a:p>
          <a:endParaRPr kumimoji="1" lang="ja-JP" altLang="en-US"/>
        </a:p>
      </dgm:t>
    </dgm:pt>
    <dgm:pt modelId="{2FAA0F0A-6DB8-4668-B5F9-C0486E403B9A}" type="sibTrans" cxnId="{3D9115DF-FD2F-459D-BE58-D96134D82D20}">
      <dgm:prSet/>
      <dgm:spPr/>
      <dgm:t>
        <a:bodyPr/>
        <a:lstStyle/>
        <a:p>
          <a:endParaRPr kumimoji="1" lang="ja-JP" altLang="en-US"/>
        </a:p>
      </dgm:t>
    </dgm:pt>
    <dgm:pt modelId="{555A4AF2-14EF-4AF2-B506-BFEA29710D2D}">
      <dgm:prSet custT="1"/>
      <dgm:spPr/>
      <dgm:t>
        <a:bodyPr lIns="0" rIns="0" bIns="36000"/>
        <a:lstStyle/>
        <a:p>
          <a:pPr rtl="0"/>
          <a:r>
            <a:rPr kumimoji="1" lang="ja-JP" altLang="en-US" sz="3600" dirty="0"/>
            <a:t>研究観測や装置開発を通じ、全国の大学における大学生・大学院学生の教育に貢献する</a:t>
          </a:r>
          <a:endParaRPr lang="ja-JP" altLang="en-US" sz="3600" dirty="0"/>
        </a:p>
      </dgm:t>
    </dgm:pt>
    <dgm:pt modelId="{4E586DC2-60AE-405C-ABA3-7E6718805630}" type="parTrans" cxnId="{0C894312-6EFE-485F-81EA-6EDC515BF892}">
      <dgm:prSet/>
      <dgm:spPr/>
      <dgm:t>
        <a:bodyPr/>
        <a:lstStyle/>
        <a:p>
          <a:endParaRPr kumimoji="1" lang="ja-JP" altLang="en-US"/>
        </a:p>
      </dgm:t>
    </dgm:pt>
    <dgm:pt modelId="{CE50DA5A-92CC-4DFC-862C-2A95FEBA77B4}" type="sibTrans" cxnId="{0C894312-6EFE-485F-81EA-6EDC515BF892}">
      <dgm:prSet/>
      <dgm:spPr/>
      <dgm:t>
        <a:bodyPr/>
        <a:lstStyle/>
        <a:p>
          <a:endParaRPr kumimoji="1" lang="ja-JP" altLang="en-US"/>
        </a:p>
      </dgm:t>
    </dgm:pt>
    <dgm:pt modelId="{058D42D4-70DD-44BC-AC5F-5F2745506D90}" type="pres">
      <dgm:prSet presAssocID="{E7F856B3-895C-4771-B2DE-535F4E8B3476}" presName="linear" presStyleCnt="0">
        <dgm:presLayoutVars>
          <dgm:animLvl val="lvl"/>
          <dgm:resizeHandles val="exact"/>
        </dgm:presLayoutVars>
      </dgm:prSet>
      <dgm:spPr/>
    </dgm:pt>
    <dgm:pt modelId="{6422E1C4-B508-4A18-95CF-7C8D0C0251C1}" type="pres">
      <dgm:prSet presAssocID="{FC19403D-3A8B-4166-9C10-91155B630683}" presName="parentText" presStyleLbl="node1" presStyleIdx="0" presStyleCnt="1" custScaleY="68941" custLinFactNeighborY="-1857">
        <dgm:presLayoutVars>
          <dgm:chMax val="0"/>
          <dgm:bulletEnabled val="1"/>
        </dgm:presLayoutVars>
      </dgm:prSet>
      <dgm:spPr/>
    </dgm:pt>
    <dgm:pt modelId="{159AED4E-6BB4-4DC4-B4CB-9A218C5D8618}" type="pres">
      <dgm:prSet presAssocID="{FC19403D-3A8B-4166-9C10-91155B630683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4C81F0F-643C-46B2-B796-7278EFD9D119}" type="presOf" srcId="{B40FE490-C47A-4FC9-99EC-11B392A60EA3}" destId="{159AED4E-6BB4-4DC4-B4CB-9A218C5D8618}" srcOrd="0" destOrd="0" presId="urn:microsoft.com/office/officeart/2005/8/layout/vList2"/>
    <dgm:cxn modelId="{0C894312-6EFE-485F-81EA-6EDC515BF892}" srcId="{FC19403D-3A8B-4166-9C10-91155B630683}" destId="{555A4AF2-14EF-4AF2-B506-BFEA29710D2D}" srcOrd="1" destOrd="0" parTransId="{4E586DC2-60AE-405C-ABA3-7E6718805630}" sibTransId="{CE50DA5A-92CC-4DFC-862C-2A95FEBA77B4}"/>
    <dgm:cxn modelId="{9C630C3E-AE73-4F71-9DB1-30E7ECDDE0B3}" type="presOf" srcId="{E7F856B3-895C-4771-B2DE-535F4E8B3476}" destId="{058D42D4-70DD-44BC-AC5F-5F2745506D90}" srcOrd="0" destOrd="0" presId="urn:microsoft.com/office/officeart/2005/8/layout/vList2"/>
    <dgm:cxn modelId="{4A2CAD43-72EA-4944-B695-B1FF33536C13}" srcId="{E7F856B3-895C-4771-B2DE-535F4E8B3476}" destId="{FC19403D-3A8B-4166-9C10-91155B630683}" srcOrd="0" destOrd="0" parTransId="{9106CFF3-4F55-46BE-9881-A5E490623B23}" sibTransId="{5D040629-2BB0-45D6-B2F3-8135F1236A0F}"/>
    <dgm:cxn modelId="{4D25AD8D-6606-4C4C-B88B-2A6C07E64F0A}" type="presOf" srcId="{555A4AF2-14EF-4AF2-B506-BFEA29710D2D}" destId="{159AED4E-6BB4-4DC4-B4CB-9A218C5D8618}" srcOrd="0" destOrd="1" presId="urn:microsoft.com/office/officeart/2005/8/layout/vList2"/>
    <dgm:cxn modelId="{95F27BC6-94E4-4F24-BA39-469455BCC4E7}" type="presOf" srcId="{FC19403D-3A8B-4166-9C10-91155B630683}" destId="{6422E1C4-B508-4A18-95CF-7C8D0C0251C1}" srcOrd="0" destOrd="0" presId="urn:microsoft.com/office/officeart/2005/8/layout/vList2"/>
    <dgm:cxn modelId="{3D9115DF-FD2F-459D-BE58-D96134D82D20}" srcId="{FC19403D-3A8B-4166-9C10-91155B630683}" destId="{B40FE490-C47A-4FC9-99EC-11B392A60EA3}" srcOrd="0" destOrd="0" parTransId="{A0C9F01F-A614-4552-8CAE-CE16AD9215F9}" sibTransId="{2FAA0F0A-6DB8-4668-B5F9-C0486E403B9A}"/>
    <dgm:cxn modelId="{AEEED178-294D-4216-B529-BD7191C2FA61}" type="presParOf" srcId="{058D42D4-70DD-44BC-AC5F-5F2745506D90}" destId="{6422E1C4-B508-4A18-95CF-7C8D0C0251C1}" srcOrd="0" destOrd="0" presId="urn:microsoft.com/office/officeart/2005/8/layout/vList2"/>
    <dgm:cxn modelId="{5A9C8FAE-B48B-4847-9158-3DDD9851D409}" type="presParOf" srcId="{058D42D4-70DD-44BC-AC5F-5F2745506D90}" destId="{159AED4E-6BB4-4DC4-B4CB-9A218C5D8618}" srcOrd="1" destOrd="0" presId="urn:microsoft.com/office/officeart/2005/8/layout/vList2"/>
  </dgm:cxnLst>
  <dgm:bg>
    <a:solidFill>
      <a:schemeClr val="accent6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22E1C4-B508-4A18-95CF-7C8D0C0251C1}">
      <dsp:nvSpPr>
        <dsp:cNvPr id="0" name=""/>
        <dsp:cNvSpPr/>
      </dsp:nvSpPr>
      <dsp:spPr>
        <a:xfrm>
          <a:off x="0" y="0"/>
          <a:ext cx="9144000" cy="74853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200" kern="1200" dirty="0"/>
            <a:t>拠点の目標</a:t>
          </a:r>
          <a:endParaRPr lang="ja-JP" altLang="en-US" sz="3200" kern="1200" dirty="0"/>
        </a:p>
      </dsp:txBody>
      <dsp:txXfrm>
        <a:off x="36540" y="36540"/>
        <a:ext cx="9070920" cy="675453"/>
      </dsp:txXfrm>
    </dsp:sp>
    <dsp:sp modelId="{159AED4E-6BB4-4DC4-B4CB-9A218C5D8618}">
      <dsp:nvSpPr>
        <dsp:cNvPr id="0" name=""/>
        <dsp:cNvSpPr/>
      </dsp:nvSpPr>
      <dsp:spPr>
        <a:xfrm>
          <a:off x="0" y="774165"/>
          <a:ext cx="9144000" cy="23411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5720" rIns="0" bIns="36000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kumimoji="1" lang="ja-JP" altLang="en-US" sz="3600" kern="1200" dirty="0"/>
            <a:t>プロポーザル制に基づく共同利用観測により、独創的な研究成果を上げる</a:t>
          </a:r>
          <a:endParaRPr lang="ja-JP" altLang="en-US" sz="3600" kern="1200" dirty="0"/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kumimoji="1" lang="ja-JP" altLang="en-US" sz="3600" kern="1200" dirty="0"/>
            <a:t>研究観測や装置開発を通じ、全国の大学における大学生・大学院学生の教育に貢献する</a:t>
          </a:r>
          <a:endParaRPr lang="ja-JP" altLang="en-US" sz="3600" kern="1200" dirty="0"/>
        </a:p>
      </dsp:txBody>
      <dsp:txXfrm>
        <a:off x="0" y="774165"/>
        <a:ext cx="9144000" cy="23411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0.14594</cdr:x>
      <cdr:y>0.75201</cdr:y>
    </cdr:from>
    <cdr:to>
      <cdr:x>0.74244</cdr:x>
      <cdr:y>0.83511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454022" y="3171115"/>
          <a:ext cx="5943019" cy="35041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ja-JP" sz="1400" dirty="0"/>
            <a:t>13B  14A 14B 15A 15B 16A  16B  17A 17B 18A  18B  19A 19B  20A 20B 21A</a:t>
          </a:r>
          <a:endParaRPr lang="ja-JP" altLang="en-US" sz="1400" dirty="0"/>
        </a:p>
      </cdr:txBody>
    </cdr:sp>
  </cdr:relSizeAnchor>
  <cdr:relSizeAnchor xmlns:cdr="http://schemas.openxmlformats.org/drawingml/2006/chartDrawing">
    <cdr:from>
      <cdr:x>0.02835</cdr:x>
      <cdr:y>0.07256</cdr:y>
    </cdr:from>
    <cdr:to>
      <cdr:x>0.08781</cdr:x>
      <cdr:y>0.53364</cdr:y>
    </cdr:to>
    <cdr:sp macro="" textlink="">
      <cdr:nvSpPr>
        <cdr:cNvPr id="7" name="テキスト ボックス 6"/>
        <cdr:cNvSpPr txBox="1"/>
      </cdr:nvSpPr>
      <cdr:spPr>
        <a:xfrm xmlns:a="http://schemas.openxmlformats.org/drawingml/2006/main">
          <a:off x="280306" y="261255"/>
          <a:ext cx="587828" cy="1660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eaVert" wrap="none" rtlCol="0"/>
        <a:lstStyle xmlns:a="http://schemas.openxmlformats.org/drawingml/2006/main"/>
        <a:p xmlns:a="http://schemas.openxmlformats.org/drawingml/2006/main">
          <a:r>
            <a:rPr lang="ja-JP" altLang="en-US" sz="3200"/>
            <a:t>件数又は夜数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6399" cy="496888"/>
          </a:xfrm>
          <a:prstGeom prst="rect">
            <a:avLst/>
          </a:prstGeom>
        </p:spPr>
        <p:txBody>
          <a:bodyPr vert="horz" lIns="91381" tIns="45689" rIns="91381" bIns="4568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9690" y="2"/>
            <a:ext cx="2946399" cy="496888"/>
          </a:xfrm>
          <a:prstGeom prst="rect">
            <a:avLst/>
          </a:prstGeom>
        </p:spPr>
        <p:txBody>
          <a:bodyPr vert="horz" lIns="91381" tIns="45689" rIns="91381" bIns="45689" rtlCol="0"/>
          <a:lstStyle>
            <a:lvl1pPr algn="r">
              <a:defRPr sz="1200"/>
            </a:lvl1pPr>
          </a:lstStyle>
          <a:p>
            <a:fld id="{989A5CCE-8363-4515-9669-6E03110541F5}" type="datetimeFigureOut">
              <a:rPr kumimoji="1" lang="ja-JP" altLang="en-US" smtClean="0"/>
              <a:t>2021/8/9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28164"/>
            <a:ext cx="2946399" cy="496887"/>
          </a:xfrm>
          <a:prstGeom prst="rect">
            <a:avLst/>
          </a:prstGeom>
        </p:spPr>
        <p:txBody>
          <a:bodyPr vert="horz" lIns="91381" tIns="45689" rIns="91381" bIns="4568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9690" y="9428164"/>
            <a:ext cx="2946399" cy="496887"/>
          </a:xfrm>
          <a:prstGeom prst="rect">
            <a:avLst/>
          </a:prstGeom>
        </p:spPr>
        <p:txBody>
          <a:bodyPr vert="horz" lIns="91381" tIns="45689" rIns="91381" bIns="45689" rtlCol="0" anchor="b"/>
          <a:lstStyle>
            <a:lvl1pPr algn="r">
              <a:defRPr sz="1200"/>
            </a:lvl1pPr>
          </a:lstStyle>
          <a:p>
            <a:fld id="{6E750F12-A96A-4898-B71F-63574C0928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027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6399" cy="496888"/>
          </a:xfrm>
          <a:prstGeom prst="rect">
            <a:avLst/>
          </a:prstGeom>
        </p:spPr>
        <p:txBody>
          <a:bodyPr vert="horz" lIns="91381" tIns="45689" rIns="91381" bIns="4568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90" y="2"/>
            <a:ext cx="2946399" cy="496888"/>
          </a:xfrm>
          <a:prstGeom prst="rect">
            <a:avLst/>
          </a:prstGeom>
        </p:spPr>
        <p:txBody>
          <a:bodyPr vert="horz" lIns="91381" tIns="45689" rIns="91381" bIns="45689" rtlCol="0"/>
          <a:lstStyle>
            <a:lvl1pPr algn="r">
              <a:defRPr sz="1200"/>
            </a:lvl1pPr>
          </a:lstStyle>
          <a:p>
            <a:fld id="{E6D8E4EE-15DB-4B0E-A46E-4A29F624FD0F}" type="datetimeFigureOut">
              <a:rPr kumimoji="1" lang="ja-JP" altLang="en-US" smtClean="0"/>
              <a:t>2021/8/9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1" tIns="45689" rIns="91381" bIns="4568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2" y="4714878"/>
            <a:ext cx="5438776" cy="4467225"/>
          </a:xfrm>
          <a:prstGeom prst="rect">
            <a:avLst/>
          </a:prstGeom>
        </p:spPr>
        <p:txBody>
          <a:bodyPr vert="horz" lIns="91381" tIns="45689" rIns="91381" bIns="4568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28164"/>
            <a:ext cx="2946399" cy="496887"/>
          </a:xfrm>
          <a:prstGeom prst="rect">
            <a:avLst/>
          </a:prstGeom>
        </p:spPr>
        <p:txBody>
          <a:bodyPr vert="horz" lIns="91381" tIns="45689" rIns="91381" bIns="4568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90" y="9428164"/>
            <a:ext cx="2946399" cy="496887"/>
          </a:xfrm>
          <a:prstGeom prst="rect">
            <a:avLst/>
          </a:prstGeom>
        </p:spPr>
        <p:txBody>
          <a:bodyPr vert="horz" lIns="91381" tIns="45689" rIns="91381" bIns="45689" rtlCol="0" anchor="b"/>
          <a:lstStyle>
            <a:lvl1pPr algn="r">
              <a:defRPr sz="1200"/>
            </a:lvl1pPr>
          </a:lstStyle>
          <a:p>
            <a:fld id="{9F04B6EB-6865-4F50-A315-853B7323B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360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E53B-3FF0-4413-A597-ED1238F85195}" type="datetimeFigureOut">
              <a:rPr kumimoji="1" lang="ja-JP" altLang="en-US" smtClean="0"/>
              <a:pPr/>
              <a:t>2021/8/9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04EC-66F5-4765-A78F-6FE40232D44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E53B-3FF0-4413-A597-ED1238F85195}" type="datetimeFigureOut">
              <a:rPr kumimoji="1" lang="ja-JP" altLang="en-US" smtClean="0"/>
              <a:pPr/>
              <a:t>2021/8/9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04EC-66F5-4765-A78F-6FE40232D44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E53B-3FF0-4413-A597-ED1238F85195}" type="datetimeFigureOut">
              <a:rPr kumimoji="1" lang="ja-JP" altLang="en-US" smtClean="0"/>
              <a:pPr/>
              <a:t>2021/8/9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04EC-66F5-4765-A78F-6FE40232D44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 &amp; 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xfrm>
            <a:off x="714375" y="1946672"/>
            <a:ext cx="7715250" cy="4018359"/>
          </a:xfrm>
          <a:prstGeom prst="rect">
            <a:avLst/>
          </a:prstGeom>
        </p:spPr>
        <p:txBody>
          <a:bodyPr/>
          <a:lstStyle>
            <a:lvl1pPr>
              <a:spcBef>
                <a:spcPts val="2250"/>
              </a:spcBef>
              <a:defRPr sz="2672"/>
            </a:lvl1pPr>
            <a:lvl2pPr>
              <a:spcBef>
                <a:spcPts val="2250"/>
              </a:spcBef>
              <a:defRPr sz="2672"/>
            </a:lvl2pPr>
            <a:lvl3pPr>
              <a:spcBef>
                <a:spcPts val="2250"/>
              </a:spcBef>
              <a:buBlip>
                <a:blip r:embed="rId2"/>
              </a:buBlip>
              <a:defRPr sz="2672"/>
            </a:lvl3pPr>
            <a:lvl4pPr>
              <a:spcBef>
                <a:spcPts val="2250"/>
              </a:spcBef>
              <a:buBlip>
                <a:blip r:embed="rId2"/>
              </a:buBlip>
              <a:defRPr sz="2672"/>
            </a:lvl4pPr>
            <a:lvl5pPr>
              <a:spcBef>
                <a:spcPts val="2250"/>
              </a:spcBef>
              <a:buBlip>
                <a:blip r:embed="rId2"/>
              </a:buBlip>
              <a:defRPr sz="2672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748929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E53B-3FF0-4413-A597-ED1238F85195}" type="datetimeFigureOut">
              <a:rPr kumimoji="1" lang="ja-JP" altLang="en-US" smtClean="0"/>
              <a:pPr/>
              <a:t>2021/8/9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04EC-66F5-4765-A78F-6FE40232D44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E53B-3FF0-4413-A597-ED1238F85195}" type="datetimeFigureOut">
              <a:rPr kumimoji="1" lang="ja-JP" altLang="en-US" smtClean="0"/>
              <a:pPr/>
              <a:t>2021/8/9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04EC-66F5-4765-A78F-6FE40232D44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E53B-3FF0-4413-A597-ED1238F85195}" type="datetimeFigureOut">
              <a:rPr kumimoji="1" lang="ja-JP" altLang="en-US" smtClean="0"/>
              <a:pPr/>
              <a:t>2021/8/9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04EC-66F5-4765-A78F-6FE40232D44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E53B-3FF0-4413-A597-ED1238F85195}" type="datetimeFigureOut">
              <a:rPr kumimoji="1" lang="ja-JP" altLang="en-US" smtClean="0"/>
              <a:pPr/>
              <a:t>2021/8/9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04EC-66F5-4765-A78F-6FE40232D44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E53B-3FF0-4413-A597-ED1238F85195}" type="datetimeFigureOut">
              <a:rPr kumimoji="1" lang="ja-JP" altLang="en-US" smtClean="0"/>
              <a:pPr/>
              <a:t>2021/8/9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04EC-66F5-4765-A78F-6FE40232D44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E53B-3FF0-4413-A597-ED1238F85195}" type="datetimeFigureOut">
              <a:rPr kumimoji="1" lang="ja-JP" altLang="en-US" smtClean="0"/>
              <a:pPr/>
              <a:t>2021/8/9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04EC-66F5-4765-A78F-6FE40232D44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E53B-3FF0-4413-A597-ED1238F85195}" type="datetimeFigureOut">
              <a:rPr kumimoji="1" lang="ja-JP" altLang="en-US" smtClean="0"/>
              <a:pPr/>
              <a:t>2021/8/9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04EC-66F5-4765-A78F-6FE40232D44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E53B-3FF0-4413-A597-ED1238F85195}" type="datetimeFigureOut">
              <a:rPr kumimoji="1" lang="ja-JP" altLang="en-US" smtClean="0"/>
              <a:pPr/>
              <a:t>2021/8/9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04EC-66F5-4765-A78F-6FE40232D44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AE53B-3FF0-4413-A597-ED1238F85195}" type="datetimeFigureOut">
              <a:rPr kumimoji="1" lang="ja-JP" altLang="en-US" smtClean="0"/>
              <a:pPr/>
              <a:t>2021/8/9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204EC-66F5-4765-A78F-6FE40232D44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68759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西はりま天文台「なゆた望遠鏡」の運用</a:t>
            </a:r>
          </a:p>
        </p:txBody>
      </p:sp>
      <p:pic>
        <p:nvPicPr>
          <p:cNvPr id="9218" name="Picture 2" descr="http://www.ajhs.ahs.u-hyogo.ac.jp/logo2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61248"/>
            <a:ext cx="1188826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4055" y="5674294"/>
            <a:ext cx="1359945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99592" y="5688632"/>
            <a:ext cx="6944816" cy="1176536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兵庫県立大学　自然・環境科学研究所　天文科学センター</a:t>
            </a: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kumimoji="1" lang="ja-JP" altLang="en-US" dirty="0">
                <a:solidFill>
                  <a:schemeClr val="tx1"/>
                </a:solidFill>
              </a:rPr>
              <a:t>伊藤洋一</a:t>
            </a:r>
          </a:p>
        </p:txBody>
      </p:sp>
      <p:pic>
        <p:nvPicPr>
          <p:cNvPr id="8" name="Picture 2" descr="なゆた望遠鏡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332842" y="1293041"/>
            <a:ext cx="6623534" cy="4440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直線コネクタ 4"/>
          <p:cNvCxnSpPr/>
          <p:nvPr/>
        </p:nvCxnSpPr>
        <p:spPr>
          <a:xfrm flipV="1">
            <a:off x="0" y="1268760"/>
            <a:ext cx="9144000" cy="0"/>
          </a:xfrm>
          <a:prstGeom prst="line">
            <a:avLst/>
          </a:prstGeom>
          <a:ln w="88900">
            <a:solidFill>
              <a:srgbClr val="FF0000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4283968" y="2132856"/>
            <a:ext cx="4752528" cy="367240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7" name="グラフ 6"/>
          <p:cNvGraphicFramePr/>
          <p:nvPr>
            <p:extLst>
              <p:ext uri="{D42A27DB-BD31-4B8C-83A1-F6EECF244321}">
                <p14:modId xmlns:p14="http://schemas.microsoft.com/office/powerpoint/2010/main" val="1234178050"/>
              </p:ext>
            </p:extLst>
          </p:nvPr>
        </p:nvGraphicFramePr>
        <p:xfrm>
          <a:off x="0" y="1916832"/>
          <a:ext cx="9144000" cy="49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778098"/>
          </a:xfrm>
        </p:spPr>
        <p:txBody>
          <a:bodyPr>
            <a:normAutofit/>
          </a:bodyPr>
          <a:lstStyle/>
          <a:p>
            <a:r>
              <a:rPr kumimoji="0" lang="ja-JP" altLang="en-US" kern="0" dirty="0">
                <a:latin typeface="Arial" pitchFamily="34" charset="0"/>
                <a:ea typeface="ＭＳ Ｐゴシック" charset="-128"/>
                <a:cs typeface="Arial" pitchFamily="34" charset="0"/>
              </a:rPr>
              <a:t>人員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0" y="764704"/>
            <a:ext cx="9144000" cy="0"/>
          </a:xfrm>
          <a:prstGeom prst="line">
            <a:avLst/>
          </a:prstGeom>
          <a:ln w="63500">
            <a:solidFill>
              <a:srgbClr val="FF0000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1008112"/>
          </a:xfrm>
          <a:noFill/>
        </p:spPr>
        <p:txBody>
          <a:bodyPr>
            <a:noAutofit/>
          </a:bodyPr>
          <a:lstStyle/>
          <a:p>
            <a:pPr marL="361950" indent="-284163">
              <a:defRPr/>
            </a:pPr>
            <a:r>
              <a:rPr lang="ja-JP" altLang="en-US" sz="2800" dirty="0"/>
              <a:t>兵庫県立大学理学部の学生が増えてきた。</a:t>
            </a:r>
            <a:endParaRPr lang="en-US" altLang="ja-JP" sz="2800" dirty="0"/>
          </a:p>
          <a:p>
            <a:pPr marL="361950" indent="-284163">
              <a:defRPr/>
            </a:pPr>
            <a:r>
              <a:rPr lang="ja-JP" altLang="en-US" sz="2800" dirty="0"/>
              <a:t>各種外部資金の期限が迫り、研究員は減少。</a:t>
            </a:r>
            <a:endParaRPr lang="en-US" altLang="ja-JP" sz="2800" dirty="0"/>
          </a:p>
          <a:p>
            <a:pPr marL="534988" indent="-457200"/>
            <a:endParaRPr lang="en-US" altLang="ja-JP" sz="2800" dirty="0"/>
          </a:p>
          <a:p>
            <a:pPr marL="477838" lvl="1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70630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6156176" y="980727"/>
            <a:ext cx="2880320" cy="425891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7" name="グラフ 6"/>
          <p:cNvGraphicFramePr/>
          <p:nvPr>
            <p:extLst>
              <p:ext uri="{D42A27DB-BD31-4B8C-83A1-F6EECF244321}">
                <p14:modId xmlns:p14="http://schemas.microsoft.com/office/powerpoint/2010/main" val="1572025503"/>
              </p:ext>
            </p:extLst>
          </p:nvPr>
        </p:nvGraphicFramePr>
        <p:xfrm>
          <a:off x="0" y="786226"/>
          <a:ext cx="9144000" cy="4514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0" y="764704"/>
            <a:ext cx="9144000" cy="0"/>
          </a:xfrm>
          <a:prstGeom prst="line">
            <a:avLst/>
          </a:prstGeom>
          <a:ln w="88900">
            <a:solidFill>
              <a:srgbClr val="FF0000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35496" y="-27384"/>
            <a:ext cx="91440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発表論文数</a:t>
            </a:r>
            <a:endParaRPr lang="en-US" altLang="ja-JP" dirty="0"/>
          </a:p>
        </p:txBody>
      </p:sp>
      <p:sp>
        <p:nvSpPr>
          <p:cNvPr id="11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5733256"/>
            <a:ext cx="9144000" cy="539848"/>
          </a:xfrm>
          <a:noFill/>
        </p:spPr>
        <p:txBody>
          <a:bodyPr>
            <a:noAutofit/>
          </a:bodyPr>
          <a:lstStyle/>
          <a:p>
            <a:pPr marL="534988" indent="-457200"/>
            <a:endParaRPr lang="en-US" altLang="ja-JP" dirty="0"/>
          </a:p>
        </p:txBody>
      </p:sp>
      <p:sp>
        <p:nvSpPr>
          <p:cNvPr id="9" name="右矢印 8"/>
          <p:cNvSpPr/>
          <p:nvPr/>
        </p:nvSpPr>
        <p:spPr>
          <a:xfrm rot="19374699">
            <a:off x="4249107" y="1819037"/>
            <a:ext cx="3570018" cy="786171"/>
          </a:xfrm>
          <a:prstGeom prst="rightArrow">
            <a:avLst>
              <a:gd name="adj1" fmla="val 50000"/>
              <a:gd name="adj2" fmla="val 12153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発表論文数が増加</a:t>
            </a:r>
            <a:endParaRPr kumimoji="1" lang="ja-JP" altLang="en-US" sz="28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2F101BA-B164-43FE-9E4F-6F742355F83C}"/>
              </a:ext>
            </a:extLst>
          </p:cNvPr>
          <p:cNvSpPr txBox="1"/>
          <p:nvPr/>
        </p:nvSpPr>
        <p:spPr>
          <a:xfrm>
            <a:off x="5236193" y="5275157"/>
            <a:ext cx="3913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「</a:t>
            </a:r>
            <a:r>
              <a:rPr kumimoji="1" lang="ja-JP" altLang="en-US" dirty="0" err="1"/>
              <a:t>なゆた</a:t>
            </a:r>
            <a:r>
              <a:rPr kumimoji="1" lang="ja-JP" altLang="en-US" dirty="0"/>
              <a:t>望遠鏡」を使用した論文に限る</a:t>
            </a:r>
          </a:p>
        </p:txBody>
      </p:sp>
    </p:spTree>
    <p:extLst>
      <p:ext uri="{BB962C8B-B14F-4D97-AF65-F5344CB8AC3E}">
        <p14:creationId xmlns:p14="http://schemas.microsoft.com/office/powerpoint/2010/main" val="4082347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778098"/>
          </a:xfrm>
        </p:spPr>
        <p:txBody>
          <a:bodyPr>
            <a:normAutofit/>
          </a:bodyPr>
          <a:lstStyle/>
          <a:p>
            <a:r>
              <a:rPr kumimoji="0" lang="ja-JP" altLang="en-US" kern="0" dirty="0">
                <a:latin typeface="Arial" pitchFamily="34" charset="0"/>
                <a:ea typeface="ＭＳ Ｐゴシック" charset="-128"/>
                <a:cs typeface="Arial" pitchFamily="34" charset="0"/>
              </a:rPr>
              <a:t>共同利用拠点の活動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-18256" y="5157192"/>
            <a:ext cx="9235280" cy="1728192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77788" indent="0">
              <a:buNone/>
            </a:pPr>
            <a:r>
              <a:rPr lang="ja-JP" altLang="en-US" sz="3600" dirty="0"/>
              <a:t>文部科学省による拠点の認定は今年度で終了</a:t>
            </a:r>
            <a:endParaRPr lang="en-US" altLang="ja-JP" sz="3600" dirty="0"/>
          </a:p>
          <a:p>
            <a:pPr marL="173038" indent="-95250"/>
            <a:endParaRPr lang="en-US" altLang="ja-JP" dirty="0"/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0" y="764704"/>
            <a:ext cx="9144000" cy="0"/>
          </a:xfrm>
          <a:prstGeom prst="line">
            <a:avLst/>
          </a:prstGeom>
          <a:ln w="88900">
            <a:solidFill>
              <a:srgbClr val="FF0000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1" name="図表 10"/>
          <p:cNvGraphicFramePr/>
          <p:nvPr>
            <p:extLst>
              <p:ext uri="{D42A27DB-BD31-4B8C-83A1-F6EECF244321}">
                <p14:modId xmlns:p14="http://schemas.microsoft.com/office/powerpoint/2010/main" val="165068052"/>
              </p:ext>
            </p:extLst>
          </p:nvPr>
        </p:nvGraphicFramePr>
        <p:xfrm>
          <a:off x="0" y="1700808"/>
          <a:ext cx="9144000" cy="3140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-108520" y="908720"/>
            <a:ext cx="93255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3038" indent="-95250"/>
            <a:r>
              <a:rPr lang="ja-JP" altLang="en-US" sz="3600" dirty="0"/>
              <a:t>「なゆた望遠鏡」</a:t>
            </a:r>
            <a:r>
              <a:rPr lang="ja-JP" altLang="en-US" sz="3200" dirty="0"/>
              <a:t>を用いて共同利用拠点を形成する</a:t>
            </a:r>
            <a:endParaRPr lang="en-US" altLang="ja-JP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778098"/>
          </a:xfrm>
        </p:spPr>
        <p:txBody>
          <a:bodyPr>
            <a:normAutofit/>
          </a:bodyPr>
          <a:lstStyle/>
          <a:p>
            <a:r>
              <a:rPr kumimoji="0" lang="ja-JP" altLang="en-US" kern="0" dirty="0">
                <a:latin typeface="Arial" pitchFamily="34" charset="0"/>
                <a:ea typeface="ＭＳ Ｐゴシック" charset="-128"/>
                <a:cs typeface="Arial" pitchFamily="34" charset="0"/>
              </a:rPr>
              <a:t>共同利用観測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  <a:noFill/>
        </p:spPr>
        <p:txBody>
          <a:bodyPr>
            <a:normAutofit/>
          </a:bodyPr>
          <a:lstStyle/>
          <a:p>
            <a:pPr lvl="0"/>
            <a:r>
              <a:rPr lang="ja-JP" altLang="en-US" sz="2800" dirty="0"/>
              <a:t>プロポーザル</a:t>
            </a:r>
            <a:r>
              <a:rPr lang="en-US" altLang="ja-JP" sz="2800" dirty="0"/>
              <a:t>	: </a:t>
            </a:r>
            <a:r>
              <a:rPr lang="ja-JP" altLang="en-US" sz="2800" dirty="0"/>
              <a:t>年間</a:t>
            </a:r>
            <a:r>
              <a:rPr lang="en-US" altLang="ja-JP" sz="2800" dirty="0"/>
              <a:t>2</a:t>
            </a:r>
            <a:r>
              <a:rPr lang="ja-JP" altLang="en-US" sz="2800" dirty="0"/>
              <a:t>回公募、半年で</a:t>
            </a:r>
            <a:r>
              <a:rPr lang="en-US" altLang="ja-JP" sz="2800" dirty="0"/>
              <a:t>25</a:t>
            </a:r>
            <a:r>
              <a:rPr lang="ja-JP" altLang="en-US" sz="2800" dirty="0"/>
              <a:t>夜</a:t>
            </a:r>
            <a:endParaRPr lang="ja-JP" altLang="ja-JP" sz="2800" dirty="0"/>
          </a:p>
          <a:p>
            <a:pPr lvl="0"/>
            <a:r>
              <a:rPr lang="ja-JP" altLang="ja-JP" sz="2800" dirty="0"/>
              <a:t>装置 </a:t>
            </a:r>
            <a:r>
              <a:rPr lang="en-US" altLang="ja-JP" sz="2800" dirty="0"/>
              <a:t>	</a:t>
            </a:r>
            <a:r>
              <a:rPr lang="ja-JP" altLang="ja-JP" sz="2800" dirty="0"/>
              <a:t>　</a:t>
            </a:r>
            <a:r>
              <a:rPr lang="en-US" altLang="ja-JP" sz="2800" dirty="0"/>
              <a:t>	: MALLS, NIC, WFGS2</a:t>
            </a:r>
            <a:r>
              <a:rPr lang="ja-JP" altLang="en-US" sz="2800" dirty="0"/>
              <a:t>等</a:t>
            </a:r>
            <a:endParaRPr lang="ja-JP" altLang="ja-JP" sz="2800" dirty="0"/>
          </a:p>
          <a:p>
            <a:pPr lvl="0"/>
            <a:r>
              <a:rPr lang="ja-JP" altLang="en-US" sz="2800" dirty="0"/>
              <a:t>審査</a:t>
            </a:r>
            <a:r>
              <a:rPr lang="en-US" altLang="ja-JP" sz="2800" dirty="0"/>
              <a:t>		: </a:t>
            </a:r>
            <a:r>
              <a:rPr lang="ja-JP" altLang="en-US" sz="2800" dirty="0"/>
              <a:t>外部委員を含めた審査委員会</a:t>
            </a:r>
            <a:endParaRPr lang="en-US" altLang="ja-JP" sz="2800" dirty="0"/>
          </a:p>
          <a:p>
            <a:pPr marL="0" lvl="0" indent="0">
              <a:buNone/>
            </a:pPr>
            <a:endParaRPr lang="ja-JP" altLang="ja-JP" sz="3800" dirty="0"/>
          </a:p>
          <a:p>
            <a:pPr marL="534988" indent="-457200"/>
            <a:endParaRPr lang="en-US" altLang="ja-JP" dirty="0"/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0" y="764704"/>
            <a:ext cx="9144000" cy="0"/>
          </a:xfrm>
          <a:prstGeom prst="line">
            <a:avLst/>
          </a:prstGeom>
          <a:ln w="63500">
            <a:solidFill>
              <a:srgbClr val="FF0000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4709629"/>
              </p:ext>
            </p:extLst>
          </p:nvPr>
        </p:nvGraphicFramePr>
        <p:xfrm>
          <a:off x="35496" y="2236484"/>
          <a:ext cx="9963150" cy="405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86630AC-A615-4BD4-9D87-F02628047601}"/>
              </a:ext>
            </a:extLst>
          </p:cNvPr>
          <p:cNvSpPr txBox="1"/>
          <p:nvPr/>
        </p:nvSpPr>
        <p:spPr>
          <a:xfrm>
            <a:off x="0" y="6300609"/>
            <a:ext cx="9144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/>
              <a:t>2021B</a:t>
            </a:r>
            <a:r>
              <a:rPr kumimoji="1" lang="ja-JP" altLang="en-US" sz="3200" dirty="0"/>
              <a:t>期のプロポーザルは</a:t>
            </a:r>
            <a:r>
              <a:rPr kumimoji="1" lang="en-US" altLang="ja-JP" sz="3200" dirty="0"/>
              <a:t>8</a:t>
            </a:r>
            <a:r>
              <a:rPr kumimoji="1" lang="ja-JP" altLang="en-US" sz="3200" dirty="0"/>
              <a:t>月</a:t>
            </a:r>
            <a:r>
              <a:rPr kumimoji="1" lang="en-US" altLang="ja-JP" sz="3200" dirty="0"/>
              <a:t>15</a:t>
            </a:r>
            <a:r>
              <a:rPr kumimoji="1" lang="ja-JP" altLang="en-US" sz="3200" dirty="0"/>
              <a:t>日締め切り</a:t>
            </a:r>
          </a:p>
        </p:txBody>
      </p:sp>
    </p:spTree>
    <p:extLst>
      <p:ext uri="{BB962C8B-B14F-4D97-AF65-F5344CB8AC3E}">
        <p14:creationId xmlns:p14="http://schemas.microsoft.com/office/powerpoint/2010/main" val="2962736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2020年度の大学間連携観測"/>
          <p:cNvSpPr txBox="1">
            <a:spLocks noGrp="1"/>
          </p:cNvSpPr>
          <p:nvPr>
            <p:ph type="title"/>
          </p:nvPr>
        </p:nvSpPr>
        <p:spPr>
          <a:xfrm>
            <a:off x="616148" y="276820"/>
            <a:ext cx="8072438" cy="81260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6400">
                <a:solidFill>
                  <a:srgbClr val="000000"/>
                </a:solidFill>
                <a:latin typeface="ヒラギノ角ゴ Pro W6"/>
                <a:ea typeface="ヒラギノ角ゴ Pro W6"/>
                <a:cs typeface="ヒラギノ角ゴ Pro W6"/>
                <a:sym typeface="ヒラギノ角ゴ Pro W6"/>
              </a:defRPr>
            </a:lvl1pPr>
          </a:lstStyle>
          <a:p>
            <a:r>
              <a:rPr sz="4800" dirty="0"/>
              <a:t>2020年度の大学間連携観測</a:t>
            </a:r>
          </a:p>
        </p:txBody>
      </p:sp>
      <p:sp>
        <p:nvSpPr>
          <p:cNvPr id="314" name="観測夜数  (11/7まで)"/>
          <p:cNvSpPr txBox="1">
            <a:spLocks noGrp="1"/>
          </p:cNvSpPr>
          <p:nvPr>
            <p:ph type="body" sz="quarter" idx="1"/>
          </p:nvPr>
        </p:nvSpPr>
        <p:spPr>
          <a:xfrm>
            <a:off x="504528" y="1098351"/>
            <a:ext cx="8134945" cy="50304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marL="0" indent="0">
              <a:spcBef>
                <a:spcPts val="1400"/>
              </a:spcBef>
              <a:buSzPct val="235294"/>
              <a:defRPr sz="3400">
                <a:solidFill>
                  <a:srgbClr val="000000"/>
                </a:solidFill>
                <a:latin typeface="+mn-lt"/>
                <a:ea typeface="+mn-ea"/>
                <a:cs typeface="+mn-cs"/>
                <a:sym typeface="ヒラギノ角ゴ Pro W3"/>
              </a:defRPr>
            </a:lvl1pPr>
          </a:lstStyle>
          <a:p>
            <a:pPr>
              <a:buNone/>
            </a:pPr>
            <a:r>
              <a:rPr dirty="0" err="1"/>
              <a:t>観測夜数</a:t>
            </a:r>
            <a:r>
              <a:rPr dirty="0"/>
              <a:t>  (</a:t>
            </a:r>
            <a:r>
              <a:rPr lang="en-US" altLang="ja-JP" dirty="0"/>
              <a:t>3</a:t>
            </a:r>
            <a:r>
              <a:rPr dirty="0"/>
              <a:t>/</a:t>
            </a:r>
            <a:r>
              <a:rPr lang="en-US" altLang="ja-JP" dirty="0"/>
              <a:t>31</a:t>
            </a:r>
            <a:r>
              <a:rPr dirty="0"/>
              <a:t>まで)</a:t>
            </a:r>
          </a:p>
        </p:txBody>
      </p:sp>
      <p:pic>
        <p:nvPicPr>
          <p:cNvPr id="315" name="droppedImage.pdf" descr="droppedImag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5985" y="98227"/>
            <a:ext cx="1000937" cy="884039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316" name="表"/>
          <p:cNvGraphicFramePr/>
          <p:nvPr/>
        </p:nvGraphicFramePr>
        <p:xfrm>
          <a:off x="428626" y="1532185"/>
          <a:ext cx="8448296" cy="4791708"/>
        </p:xfrm>
        <a:graphic>
          <a:graphicData uri="http://schemas.openxmlformats.org/drawingml/2006/table">
            <a:tbl>
              <a:tblPr firstRow="1" firstCol="1"/>
              <a:tblGrid>
                <a:gridCol w="3422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6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4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45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0493">
                <a:tc>
                  <a:txBody>
                    <a:bodyPr/>
                    <a:lstStyle/>
                    <a:p>
                      <a:pPr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100" dirty="0" err="1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天体</a:t>
                      </a:r>
                      <a:r>
                        <a:rPr sz="2100" dirty="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 /</a:t>
                      </a:r>
                      <a:r>
                        <a:rPr sz="2100" dirty="0" err="1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課題</a:t>
                      </a:r>
                      <a:r>
                        <a:rPr sz="2100" dirty="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 (PI)</a:t>
                      </a:r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  <a:solidFill>
                      <a:srgbClr val="74A7FE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MALLS</a:t>
                      </a:r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solidFill>
                      <a:srgbClr val="74A7FE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NIC</a:t>
                      </a:r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solidFill>
                      <a:srgbClr val="74A7FE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WFGS2</a:t>
                      </a:r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solidFill>
                      <a:srgbClr val="74A7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493">
                <a:tc>
                  <a:txBody>
                    <a:bodyPr/>
                    <a:lstStyle/>
                    <a:p>
                      <a:pPr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100" dirty="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MAXI J1820 (</a:t>
                      </a:r>
                      <a:r>
                        <a:rPr sz="2100" dirty="0" err="1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安達、村田</a:t>
                      </a:r>
                      <a:r>
                        <a:rPr sz="2100" dirty="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)</a:t>
                      </a:r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53585F"/>
                      </a:solidFill>
                      <a:miter lim="400000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  <a:solidFill>
                      <a:srgbClr val="74A7FE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3000">
                          <a:solidFill>
                            <a:srgbClr val="000000"/>
                          </a:solid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defRPr>
                      </a:pPr>
                      <a:endParaRPr sz="2100"/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1</a:t>
                      </a:r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3000">
                          <a:solidFill>
                            <a:srgbClr val="000000"/>
                          </a:solid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defRPr>
                      </a:pPr>
                      <a:endParaRPr sz="2100"/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493">
                <a:tc>
                  <a:txBody>
                    <a:bodyPr/>
                    <a:lstStyle/>
                    <a:p>
                      <a:pPr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100" dirty="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EK Dra (</a:t>
                      </a:r>
                      <a:r>
                        <a:rPr sz="2100" dirty="0" err="1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行方</a:t>
                      </a:r>
                      <a:r>
                        <a:rPr sz="2100" dirty="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)</a:t>
                      </a:r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53585F"/>
                      </a:solidFill>
                      <a:miter lim="400000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  <a:solidFill>
                      <a:srgbClr val="74A7FE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4</a:t>
                      </a:r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53585F"/>
                      </a:solidFill>
                      <a:miter lim="400000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3000">
                          <a:solidFill>
                            <a:srgbClr val="000000"/>
                          </a:solid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defRPr>
                      </a:pPr>
                      <a:endParaRPr sz="2100"/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53585F"/>
                      </a:solidFill>
                      <a:miter lim="400000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3000">
                          <a:solidFill>
                            <a:srgbClr val="000000"/>
                          </a:solid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defRPr>
                      </a:pPr>
                      <a:endParaRPr sz="2100"/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53585F"/>
                      </a:solidFill>
                      <a:miter lim="400000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493">
                <a:tc>
                  <a:txBody>
                    <a:bodyPr/>
                    <a:lstStyle/>
                    <a:p>
                      <a:pPr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100" dirty="0" err="1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金星</a:t>
                      </a:r>
                      <a:r>
                        <a:rPr sz="2100" dirty="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 (</a:t>
                      </a:r>
                      <a:r>
                        <a:rPr sz="2100" dirty="0" err="1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高木</a:t>
                      </a:r>
                      <a:r>
                        <a:rPr sz="2100" dirty="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)</a:t>
                      </a:r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53585F"/>
                      </a:solidFill>
                      <a:miter lim="400000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  <a:solidFill>
                      <a:srgbClr val="74A7FE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3000">
                          <a:solidFill>
                            <a:srgbClr val="000000"/>
                          </a:solid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defRPr>
                      </a:pPr>
                      <a:endParaRPr sz="2100"/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53585F"/>
                      </a:solidFill>
                      <a:miter lim="400000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3000">
                          <a:solidFill>
                            <a:srgbClr val="000000"/>
                          </a:solid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defRPr>
                      </a:pPr>
                      <a:endParaRPr sz="2100"/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53585F"/>
                      </a:solidFill>
                      <a:miter lim="400000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2</a:t>
                      </a:r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53585F"/>
                      </a:solidFill>
                      <a:miter lim="400000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100" dirty="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Super Eddington </a:t>
                      </a:r>
                    </a:p>
                    <a:p>
                      <a:pPr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100" dirty="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AGNs (Schramm)</a:t>
                      </a:r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53585F"/>
                      </a:solidFill>
                      <a:miter lim="400000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  <a:solidFill>
                      <a:srgbClr val="74A7FE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3000">
                          <a:solidFill>
                            <a:srgbClr val="000000"/>
                          </a:solid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defRPr>
                      </a:pPr>
                      <a:endParaRPr sz="2100" dirty="0"/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53585F"/>
                      </a:solidFill>
                      <a:miter lim="400000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1</a:t>
                      </a:r>
                      <a:r>
                        <a:rPr lang="en-US" altLang="ja-JP" sz="2100" dirty="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4</a:t>
                      </a:r>
                      <a:endParaRPr sz="2100" dirty="0">
                        <a:latin typeface="ヒラギノ角ゴ ProN W3"/>
                        <a:ea typeface="ヒラギノ角ゴ ProN W3"/>
                        <a:cs typeface="ヒラギノ角ゴ ProN W3"/>
                        <a:sym typeface="ヒラギノ角ゴ ProN W3"/>
                      </a:endParaRPr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53585F"/>
                      </a:solidFill>
                      <a:miter lim="400000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3000">
                          <a:solidFill>
                            <a:srgbClr val="000000"/>
                          </a:solid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defRPr>
                      </a:pPr>
                      <a:endParaRPr sz="2100" dirty="0"/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53585F"/>
                      </a:solidFill>
                      <a:miter lim="400000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100" dirty="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changing look AGNs </a:t>
                      </a:r>
                      <a:r>
                        <a:rPr lang="en-US" altLang="ja-JP" sz="2100" dirty="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(Schramm)</a:t>
                      </a:r>
                      <a:endParaRPr lang="en-US" sz="2100" dirty="0">
                        <a:latin typeface="ヒラギノ角ゴ ProN W3"/>
                        <a:ea typeface="ヒラギノ角ゴ ProN W3"/>
                        <a:cs typeface="ヒラギノ角ゴ ProN W3"/>
                        <a:sym typeface="ヒラギノ角ゴ ProN W3"/>
                      </a:endParaRPr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3585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  <a:solidFill>
                      <a:srgbClr val="74A7FE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3000">
                          <a:solidFill>
                            <a:srgbClr val="000000"/>
                          </a:solid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defRPr>
                      </a:pPr>
                      <a:r>
                        <a:rPr lang="en-US" altLang="ja-JP" sz="2100" dirty="0"/>
                        <a:t>4</a:t>
                      </a:r>
                      <a:endParaRPr sz="2100" dirty="0"/>
                    </a:p>
                  </a:txBody>
                  <a:tcPr marL="35719" marR="35719" marT="35719" marB="35719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3585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endParaRPr sz="2100" dirty="0">
                        <a:latin typeface="ヒラギノ角ゴ ProN W3"/>
                        <a:ea typeface="ヒラギノ角ゴ ProN W3"/>
                        <a:cs typeface="ヒラギノ角ゴ ProN W3"/>
                        <a:sym typeface="ヒラギノ角ゴ ProN W3"/>
                      </a:endParaRPr>
                    </a:p>
                  </a:txBody>
                  <a:tcPr marL="35719" marR="35719" marT="35719" marB="35719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3585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3000">
                          <a:solidFill>
                            <a:srgbClr val="000000"/>
                          </a:solid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defRPr>
                      </a:pPr>
                      <a:endParaRPr sz="2100" dirty="0"/>
                    </a:p>
                  </a:txBody>
                  <a:tcPr marL="35719" marR="35719" marT="35719" marB="35719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25400" cap="flat" cmpd="sng" algn="ctr">
                      <a:solidFill>
                        <a:srgbClr val="53585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3296226"/>
                  </a:ext>
                </a:extLst>
              </a:tr>
              <a:tr h="560493">
                <a:tc>
                  <a:txBody>
                    <a:bodyPr/>
                    <a:lstStyle/>
                    <a:p>
                      <a:pPr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100" dirty="0" err="1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Starlink</a:t>
                      </a:r>
                      <a:r>
                        <a:rPr lang="ja-JP" altLang="en-US" sz="210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衛星</a:t>
                      </a:r>
                      <a:r>
                        <a:rPr lang="en-US" altLang="ja-JP" sz="2100" dirty="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 (</a:t>
                      </a:r>
                      <a:r>
                        <a:rPr lang="ja-JP" altLang="en-US" sz="210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堀内</a:t>
                      </a:r>
                      <a:r>
                        <a:rPr lang="en-US" altLang="ja-JP" sz="2100" dirty="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)</a:t>
                      </a:r>
                      <a:endParaRPr sz="2100" dirty="0">
                        <a:latin typeface="ヒラギノ角ゴ ProN W3"/>
                        <a:ea typeface="ヒラギノ角ゴ ProN W3"/>
                        <a:cs typeface="ヒラギノ角ゴ ProN W3"/>
                        <a:sym typeface="ヒラギノ角ゴ ProN W3"/>
                      </a:endParaRPr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3585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  <a:solidFill>
                      <a:srgbClr val="74A7FE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3000">
                          <a:solidFill>
                            <a:srgbClr val="000000"/>
                          </a:solid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defRPr>
                      </a:pPr>
                      <a:endParaRPr sz="2100" dirty="0"/>
                    </a:p>
                  </a:txBody>
                  <a:tcPr marL="35719" marR="35719" marT="35719" marB="35719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3585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altLang="ja-JP" sz="2100" dirty="0"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2</a:t>
                      </a:r>
                      <a:endParaRPr sz="2100" dirty="0">
                        <a:latin typeface="ヒラギノ角ゴ ProN W3"/>
                        <a:ea typeface="ヒラギノ角ゴ ProN W3"/>
                        <a:cs typeface="ヒラギノ角ゴ ProN W3"/>
                        <a:sym typeface="ヒラギノ角ゴ ProN W3"/>
                      </a:endParaRPr>
                    </a:p>
                  </a:txBody>
                  <a:tcPr marL="35719" marR="35719" marT="35719" marB="35719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3585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3000">
                          <a:solidFill>
                            <a:srgbClr val="000000"/>
                          </a:solid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defRPr>
                      </a:pPr>
                      <a:endParaRPr sz="2100" dirty="0"/>
                    </a:p>
                  </a:txBody>
                  <a:tcPr marL="35719" marR="35719" marT="35719" marB="35719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25400" cap="flat" cmpd="sng" algn="ctr">
                      <a:solidFill>
                        <a:srgbClr val="53585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53585F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7249078"/>
                  </a:ext>
                </a:extLst>
              </a:tr>
              <a:tr h="560493">
                <a:tc>
                  <a:txBody>
                    <a:bodyPr/>
                    <a:lstStyle/>
                    <a:p>
                      <a:pPr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100" dirty="0" err="1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計</a:t>
                      </a:r>
                      <a:endParaRPr sz="2100" dirty="0">
                        <a:latin typeface="ヒラギノ角ゴ ProN W6"/>
                        <a:ea typeface="ヒラギノ角ゴ ProN W6"/>
                        <a:cs typeface="ヒラギノ角ゴ ProN W6"/>
                        <a:sym typeface="ヒラギノ角ゴ ProN W6"/>
                      </a:endParaRPr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53585F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solidFill>
                      <a:srgbClr val="74A7FE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altLang="ja-JP" sz="2100" dirty="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8</a:t>
                      </a:r>
                      <a:endParaRPr sz="2100" dirty="0">
                        <a:latin typeface="ヒラギノ角ゴ ProN W6"/>
                        <a:ea typeface="ヒラギノ角ゴ ProN W6"/>
                        <a:cs typeface="ヒラギノ角ゴ ProN W6"/>
                        <a:sym typeface="ヒラギノ角ゴ ProN W6"/>
                      </a:endParaRPr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53585F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altLang="ja-JP" sz="2100" dirty="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17</a:t>
                      </a:r>
                      <a:endParaRPr sz="2100" dirty="0">
                        <a:latin typeface="ヒラギノ角ゴ ProN W6"/>
                        <a:ea typeface="ヒラギノ角ゴ ProN W6"/>
                        <a:cs typeface="ヒラギノ角ゴ ProN W6"/>
                        <a:sym typeface="ヒラギノ角ゴ ProN W6"/>
                      </a:endParaRPr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53585F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100" dirty="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2</a:t>
                      </a:r>
                    </a:p>
                  </a:txBody>
                  <a:tcPr marL="35719" marR="35719" marT="35719" marB="35719" anchor="ctr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53585F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7" name="合計 (正味) 8夜"/>
          <p:cNvSpPr txBox="1"/>
          <p:nvPr/>
        </p:nvSpPr>
        <p:spPr>
          <a:xfrm>
            <a:off x="3781986" y="6287078"/>
            <a:ext cx="4906600" cy="5915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>
              <a:defRPr sz="36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r>
              <a:rPr sz="2531" dirty="0" err="1"/>
              <a:t>合計</a:t>
            </a:r>
            <a:r>
              <a:rPr sz="2531" dirty="0"/>
              <a:t> (</a:t>
            </a:r>
            <a:r>
              <a:rPr sz="2531" dirty="0" err="1"/>
              <a:t>正味</a:t>
            </a:r>
            <a:r>
              <a:rPr sz="2531" dirty="0"/>
              <a:t>) </a:t>
            </a:r>
            <a:r>
              <a:rPr lang="en-US" altLang="ja-JP" sz="3375" dirty="0">
                <a:latin typeface="ヒラギノ角ゴ ProN W6"/>
                <a:ea typeface="ヒラギノ角ゴ ProN W6"/>
                <a:sym typeface="ヒラギノ角ゴ ProN W6"/>
              </a:rPr>
              <a:t>28</a:t>
            </a:r>
            <a:r>
              <a:rPr sz="2531" dirty="0">
                <a:latin typeface="ヒラギノ角ゴ ProN W6"/>
                <a:ea typeface="ヒラギノ角ゴ ProN W6"/>
                <a:cs typeface="ヒラギノ角ゴ ProN W6"/>
                <a:sym typeface="ヒラギノ角ゴ ProN W6"/>
              </a:rPr>
              <a:t>夜</a:t>
            </a:r>
            <a:r>
              <a:rPr lang="en-US" altLang="ja-JP" sz="2531" dirty="0">
                <a:latin typeface="ヒラギノ角ゴ ProN W6"/>
                <a:ea typeface="ヒラギノ角ゴ ProN W6"/>
                <a:cs typeface="ヒラギノ角ゴ ProN W6"/>
                <a:sym typeface="ヒラギノ角ゴ ProN W6"/>
              </a:rPr>
              <a:t>, </a:t>
            </a:r>
            <a:r>
              <a:rPr lang="en-US" altLang="ja-JP" sz="3375" dirty="0">
                <a:latin typeface="ヒラギノ角ゴ ProN W6"/>
                <a:ea typeface="ヒラギノ角ゴ ProN W6"/>
                <a:cs typeface="ヒラギノ角ゴ ProN W6"/>
                <a:sym typeface="ヒラギノ角ゴ ProN W6"/>
              </a:rPr>
              <a:t>47</a:t>
            </a:r>
            <a:r>
              <a:rPr lang="ja-JP" altLang="en-US" sz="2531">
                <a:latin typeface="ヒラギノ角ゴ ProN W6"/>
                <a:ea typeface="ヒラギノ角ゴ ProN W6"/>
                <a:cs typeface="ヒラギノ角ゴ ProN W6"/>
                <a:sym typeface="ヒラギノ角ゴ ProN W6"/>
              </a:rPr>
              <a:t>時間</a:t>
            </a:r>
            <a:endParaRPr sz="2531" dirty="0">
              <a:latin typeface="ヒラギノ角ゴ ProN W6"/>
              <a:ea typeface="ヒラギノ角ゴ ProN W6"/>
              <a:cs typeface="ヒラギノ角ゴ ProN W6"/>
              <a:sym typeface="ヒラギノ角ゴ ProN W6"/>
            </a:endParaRPr>
          </a:p>
        </p:txBody>
      </p:sp>
      <p:sp>
        <p:nvSpPr>
          <p:cNvPr id="318" name="※有効なデータが取得できなかった日も含む"/>
          <p:cNvSpPr txBox="1"/>
          <p:nvPr/>
        </p:nvSpPr>
        <p:spPr>
          <a:xfrm>
            <a:off x="4445525" y="1183992"/>
            <a:ext cx="4408266" cy="331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>
            <a:lvl1pPr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r>
              <a:rPr sz="1687"/>
              <a:t>※有効なデータが取得できなかった日も含む </a:t>
            </a:r>
          </a:p>
        </p:txBody>
      </p:sp>
    </p:spTree>
    <p:extLst>
      <p:ext uri="{BB962C8B-B14F-4D97-AF65-F5344CB8AC3E}">
        <p14:creationId xmlns:p14="http://schemas.microsoft.com/office/powerpoint/2010/main" val="186867709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4005064"/>
            <a:ext cx="9144000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5496" y="-27384"/>
            <a:ext cx="91440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この一年間で行ったこと</a:t>
            </a:r>
            <a:endParaRPr lang="en-US" altLang="ja-JP" dirty="0"/>
          </a:p>
        </p:txBody>
      </p:sp>
      <p:sp>
        <p:nvSpPr>
          <p:cNvPr id="8" name="正方形/長方形 7"/>
          <p:cNvSpPr/>
          <p:nvPr/>
        </p:nvSpPr>
        <p:spPr>
          <a:xfrm>
            <a:off x="0" y="2420888"/>
            <a:ext cx="9144000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764704"/>
            <a:ext cx="9144000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0" y="764704"/>
            <a:ext cx="9144000" cy="0"/>
          </a:xfrm>
          <a:prstGeom prst="line">
            <a:avLst/>
          </a:prstGeom>
          <a:ln w="88900">
            <a:solidFill>
              <a:srgbClr val="FF0000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792088"/>
            <a:ext cx="9036496" cy="6093296"/>
          </a:xfrm>
          <a:noFill/>
        </p:spPr>
        <p:txBody>
          <a:bodyPr>
            <a:noAutofit/>
          </a:bodyPr>
          <a:lstStyle/>
          <a:p>
            <a:pPr marL="592138" indent="-514350">
              <a:buFont typeface="+mj-lt"/>
              <a:buAutoNum type="arabicPeriod"/>
            </a:pPr>
            <a:r>
              <a:rPr lang="en-US" altLang="ja-JP" dirty="0"/>
              <a:t>zoom</a:t>
            </a:r>
            <a:r>
              <a:rPr lang="ja-JP" altLang="en-US" dirty="0"/>
              <a:t>を用いたリモート観測</a:t>
            </a:r>
            <a:r>
              <a:rPr lang="ja-JP" altLang="en-US"/>
              <a:t>の体制の整備</a:t>
            </a:r>
            <a:endParaRPr lang="en-US" altLang="ja-JP" dirty="0"/>
          </a:p>
          <a:p>
            <a:pPr marL="77788" indent="0">
              <a:buNone/>
            </a:pPr>
            <a:r>
              <a:rPr lang="ja-JP" altLang="en-US" sz="2800" dirty="0"/>
              <a:t>西はりま天文台の研究員が望遠鏡と観測装置を操作　</a:t>
            </a:r>
            <a:endParaRPr lang="en-US" altLang="ja-JP" sz="2800" dirty="0"/>
          </a:p>
          <a:p>
            <a:pPr marL="77788" indent="0">
              <a:buNone/>
            </a:pPr>
            <a:r>
              <a:rPr lang="ja-JP" altLang="en-US" sz="2800" dirty="0"/>
              <a:t>観測者が遠隔で望遠鏡と観測装置を操作</a:t>
            </a:r>
            <a:endParaRPr lang="en-US" altLang="ja-JP" dirty="0"/>
          </a:p>
          <a:p>
            <a:pPr marL="592138" indent="-514350">
              <a:buFont typeface="+mj-lt"/>
              <a:buAutoNum type="arabicPeriod" startAt="2"/>
            </a:pPr>
            <a:r>
              <a:rPr lang="ja-JP" altLang="en-US" dirty="0"/>
              <a:t>観測装置の開発</a:t>
            </a:r>
            <a:endParaRPr lang="en-US" altLang="ja-JP" dirty="0"/>
          </a:p>
          <a:p>
            <a:pPr marL="77788" indent="0">
              <a:buNone/>
            </a:pPr>
            <a:r>
              <a:rPr lang="en-US" altLang="ja-JP" sz="2800" dirty="0"/>
              <a:t>WFGS2</a:t>
            </a:r>
            <a:r>
              <a:rPr lang="ja-JP" altLang="en-US" sz="2800" dirty="0"/>
              <a:t>の偏光モードの開発</a:t>
            </a:r>
            <a:r>
              <a:rPr lang="en-US" altLang="ja-JP" sz="2800" dirty="0"/>
              <a:t>(</a:t>
            </a:r>
            <a:r>
              <a:rPr lang="ja-JP" altLang="en-US" sz="2800" dirty="0"/>
              <a:t>川上</a:t>
            </a:r>
            <a:r>
              <a:rPr lang="en-US" altLang="ja-JP" sz="2800" dirty="0"/>
              <a:t>)</a:t>
            </a:r>
            <a:r>
              <a:rPr lang="ja-JP" altLang="en-US" sz="2800" dirty="0"/>
              <a:t>　</a:t>
            </a:r>
            <a:endParaRPr lang="en-US" altLang="ja-JP" sz="2800" dirty="0"/>
          </a:p>
          <a:p>
            <a:pPr marL="77788" indent="0">
              <a:buNone/>
            </a:pPr>
            <a:r>
              <a:rPr lang="en-US" altLang="ja-JP" sz="2800" dirty="0"/>
              <a:t>MALLS</a:t>
            </a:r>
            <a:r>
              <a:rPr lang="ja-JP" altLang="en-US" sz="2800" dirty="0"/>
              <a:t>の新</a:t>
            </a:r>
            <a:r>
              <a:rPr lang="en-US" altLang="ja-JP" sz="2800" dirty="0"/>
              <a:t>CCD</a:t>
            </a:r>
            <a:r>
              <a:rPr lang="ja-JP" altLang="en-US" sz="2800" dirty="0"/>
              <a:t>カメラの開発</a:t>
            </a:r>
            <a:r>
              <a:rPr lang="en-US" altLang="ja-JP" sz="2800" dirty="0"/>
              <a:t>(</a:t>
            </a:r>
            <a:r>
              <a:rPr lang="ja-JP" altLang="en-US" sz="2800" dirty="0"/>
              <a:t>村瀬</a:t>
            </a:r>
            <a:r>
              <a:rPr lang="en-US" altLang="ja-JP" sz="2800" dirty="0"/>
              <a:t>)</a:t>
            </a:r>
          </a:p>
          <a:p>
            <a:pPr marL="592138" indent="-514350">
              <a:buFont typeface="+mj-lt"/>
              <a:buAutoNum type="arabicPeriod" startAt="3"/>
            </a:pPr>
            <a:r>
              <a:rPr lang="ja-JP" altLang="en-US" dirty="0"/>
              <a:t>雷による故障からの復旧 </a:t>
            </a:r>
            <a:r>
              <a:rPr lang="en-US" altLang="ja-JP" dirty="0"/>
              <a:t>(</a:t>
            </a:r>
            <a:r>
              <a:rPr lang="ja-JP" altLang="en-US" dirty="0"/>
              <a:t>戸塚</a:t>
            </a:r>
            <a:r>
              <a:rPr lang="en-US" altLang="ja-JP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92769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0FDB3E1-0345-4E3F-A5A3-44448245B3D0}"/>
              </a:ext>
            </a:extLst>
          </p:cNvPr>
          <p:cNvSpPr/>
          <p:nvPr/>
        </p:nvSpPr>
        <p:spPr>
          <a:xfrm>
            <a:off x="0" y="6309320"/>
            <a:ext cx="9144000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778098"/>
          </a:xfrm>
        </p:spPr>
        <p:txBody>
          <a:bodyPr>
            <a:normAutofit/>
          </a:bodyPr>
          <a:lstStyle/>
          <a:p>
            <a:r>
              <a:rPr kumimoji="0" lang="en-US" altLang="ja-JP" kern="0" dirty="0">
                <a:latin typeface="Arial" pitchFamily="34" charset="0"/>
                <a:ea typeface="ＭＳ Ｐゴシック" charset="-128"/>
                <a:cs typeface="Arial" pitchFamily="34" charset="0"/>
              </a:rPr>
              <a:t>Stars</a:t>
            </a:r>
            <a:r>
              <a:rPr kumimoji="0" lang="ja-JP" altLang="en-US" kern="0" dirty="0"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kumimoji="0" lang="en-US" altLang="ja-JP" kern="0" dirty="0">
                <a:latin typeface="Arial" pitchFamily="34" charset="0"/>
                <a:ea typeface="ＭＳ Ｐゴシック" charset="-128"/>
                <a:cs typeface="Arial" pitchFamily="34" charset="0"/>
              </a:rPr>
              <a:t>and</a:t>
            </a:r>
            <a:r>
              <a:rPr kumimoji="0" lang="ja-JP" altLang="en-US" kern="0" dirty="0"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kumimoji="0" lang="en-US" altLang="ja-JP" kern="0" dirty="0">
                <a:latin typeface="Arial" pitchFamily="34" charset="0"/>
                <a:ea typeface="ＭＳ Ｐゴシック" charset="-128"/>
                <a:cs typeface="Arial" pitchFamily="34" charset="0"/>
              </a:rPr>
              <a:t>Galaxies</a:t>
            </a:r>
            <a:endParaRPr kumimoji="1" lang="ja-JP" altLang="en-US" dirty="0"/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0" y="764704"/>
            <a:ext cx="9144000" cy="0"/>
          </a:xfrm>
          <a:prstGeom prst="line">
            <a:avLst/>
          </a:prstGeom>
          <a:ln w="63500">
            <a:solidFill>
              <a:srgbClr val="FF0000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コンテンツ プレースホルダ 2">
            <a:extLst>
              <a:ext uri="{FF2B5EF4-FFF2-40B4-BE49-F238E27FC236}">
                <a16:creationId xmlns:a16="http://schemas.microsoft.com/office/drawing/2014/main" id="{73444C10-4375-425D-B8B6-A44245C9E5BC}"/>
              </a:ext>
            </a:extLst>
          </p:cNvPr>
          <p:cNvSpPr txBox="1">
            <a:spLocks/>
          </p:cNvSpPr>
          <p:nvPr/>
        </p:nvSpPr>
        <p:spPr bwMode="auto">
          <a:xfrm>
            <a:off x="35496" y="764704"/>
            <a:ext cx="9001000" cy="5400597"/>
          </a:xfrm>
          <a:prstGeom prst="rect">
            <a:avLst/>
          </a:prstGeom>
          <a:noFill/>
          <a:ln>
            <a:noFill/>
          </a:ln>
        </p:spPr>
        <p:txBody>
          <a:bodyPr lIns="144000" tIns="72000" rIns="0" bIns="0"/>
          <a:lstStyle>
            <a:lvl1pPr marL="341313" indent="-341313" defTabSz="912813" eaLnBrk="0" hangingPunct="0">
              <a:spcBef>
                <a:spcPct val="20000"/>
              </a:spcBef>
              <a:buChar char="•"/>
              <a:defRPr kumimoji="1" sz="14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82675" indent="-625475" defTabSz="912813" eaLnBrk="0" hangingPunct="0">
              <a:spcBef>
                <a:spcPct val="20000"/>
              </a:spcBef>
              <a:buChar char="–"/>
              <a:defRPr kumimoji="1" sz="1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5092700" indent="-1019175" defTabSz="912813" eaLnBrk="0" hangingPunct="0">
              <a:spcBef>
                <a:spcPct val="20000"/>
              </a:spcBef>
              <a:buChar char="•"/>
              <a:defRPr kumimoji="1" sz="10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7129463" indent="-1019175" defTabSz="912813" eaLnBrk="0" hangingPunct="0">
              <a:spcBef>
                <a:spcPct val="20000"/>
              </a:spcBef>
              <a:buChar char="–"/>
              <a:defRPr kumimoji="1"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9166225" indent="-1019175" defTabSz="912813" eaLnBrk="0" hangingPunct="0">
              <a:spcBef>
                <a:spcPct val="20000"/>
              </a:spcBef>
              <a:buChar char="»"/>
              <a:defRPr kumimoji="1"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9623425" indent="-1019175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10080625" indent="-1019175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0537825" indent="-1019175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10995025" indent="-1019175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355600" indent="-355600" eaLnBrk="1" hangingPunct="1">
              <a:spcBef>
                <a:spcPct val="0"/>
              </a:spcBef>
              <a:defRPr/>
            </a:pPr>
            <a:r>
              <a:rPr lang="en-US" altLang="ja-JP" sz="2800" dirty="0">
                <a:solidFill>
                  <a:srgbClr val="000000"/>
                </a:solidFill>
              </a:rPr>
              <a:t>2018</a:t>
            </a:r>
            <a:r>
              <a:rPr lang="ja-JP" altLang="en-US" sz="2800" dirty="0">
                <a:solidFill>
                  <a:srgbClr val="000000"/>
                </a:solidFill>
              </a:rPr>
              <a:t>年</a:t>
            </a:r>
            <a:r>
              <a:rPr lang="en-US" altLang="ja-JP" sz="2800" dirty="0">
                <a:solidFill>
                  <a:srgbClr val="000000"/>
                </a:solidFill>
              </a:rPr>
              <a:t>12</a:t>
            </a:r>
            <a:r>
              <a:rPr lang="ja-JP" altLang="en-US" sz="2800" dirty="0">
                <a:solidFill>
                  <a:srgbClr val="000000"/>
                </a:solidFill>
              </a:rPr>
              <a:t>月に査読誌を創刊</a:t>
            </a:r>
            <a:endParaRPr lang="en-US" altLang="ja-JP" sz="2800" dirty="0">
              <a:solidFill>
                <a:srgbClr val="000000"/>
              </a:solidFill>
            </a:endParaRPr>
          </a:p>
          <a:p>
            <a:pPr marL="355600" indent="-355600" eaLnBrk="1" hangingPunct="1">
              <a:spcBef>
                <a:spcPct val="0"/>
              </a:spcBef>
              <a:defRPr/>
            </a:pPr>
            <a:r>
              <a:rPr lang="ja-JP" altLang="en-US" sz="2800" dirty="0">
                <a:solidFill>
                  <a:srgbClr val="000000"/>
                </a:solidFill>
              </a:rPr>
              <a:t>年一回発行</a:t>
            </a:r>
            <a:endParaRPr lang="en-US" altLang="ja-JP" sz="2800" dirty="0">
              <a:solidFill>
                <a:srgbClr val="000000"/>
              </a:solidFill>
            </a:endParaRPr>
          </a:p>
          <a:p>
            <a:pPr marL="355600" indent="-355600" eaLnBrk="1" hangingPunct="1">
              <a:spcBef>
                <a:spcPct val="0"/>
              </a:spcBef>
              <a:defRPr/>
            </a:pPr>
            <a:r>
              <a:rPr lang="ja-JP" altLang="en-US" sz="2800" dirty="0">
                <a:solidFill>
                  <a:srgbClr val="000000"/>
                </a:solidFill>
              </a:rPr>
              <a:t>西はりま天文台ホームページと</a:t>
            </a:r>
            <a:r>
              <a:rPr lang="en-US" altLang="ja-JP" sz="2800" dirty="0">
                <a:solidFill>
                  <a:srgbClr val="000000"/>
                </a:solidFill>
              </a:rPr>
              <a:t>J-STAGE</a:t>
            </a:r>
            <a:r>
              <a:rPr lang="ja-JP" altLang="en-US" sz="2800" dirty="0">
                <a:solidFill>
                  <a:srgbClr val="000000"/>
                </a:solidFill>
              </a:rPr>
              <a:t>で公開。</a:t>
            </a:r>
            <a:endParaRPr lang="en-US" altLang="ja-JP" sz="2800" dirty="0">
              <a:solidFill>
                <a:srgbClr val="000000"/>
              </a:solidFill>
            </a:endParaRPr>
          </a:p>
          <a:p>
            <a:pPr marL="355600" indent="-355600" eaLnBrk="1" hangingPunct="1">
              <a:spcBef>
                <a:spcPct val="0"/>
              </a:spcBef>
              <a:defRPr/>
            </a:pPr>
            <a:r>
              <a:rPr lang="ja-JP" altLang="en-US" sz="2800" dirty="0">
                <a:solidFill>
                  <a:srgbClr val="000000"/>
                </a:solidFill>
              </a:rPr>
              <a:t>日本語</a:t>
            </a:r>
            <a:r>
              <a:rPr lang="en-US" altLang="ja-JP" sz="2800" dirty="0">
                <a:solidFill>
                  <a:srgbClr val="000000"/>
                </a:solidFill>
              </a:rPr>
              <a:t>(</a:t>
            </a:r>
            <a:r>
              <a:rPr lang="ja-JP" altLang="en-US" sz="2800" dirty="0">
                <a:solidFill>
                  <a:srgbClr val="000000"/>
                </a:solidFill>
              </a:rPr>
              <a:t>アブストラクトと図表のキャプションは英語</a:t>
            </a:r>
            <a:r>
              <a:rPr lang="en-US" altLang="ja-JP" sz="2800" dirty="0">
                <a:solidFill>
                  <a:srgbClr val="000000"/>
                </a:solidFill>
              </a:rPr>
              <a:t>)</a:t>
            </a:r>
            <a:r>
              <a:rPr lang="ja-JP" altLang="en-US" sz="2800" dirty="0">
                <a:solidFill>
                  <a:srgbClr val="000000"/>
                </a:solidFill>
              </a:rPr>
              <a:t>または英語</a:t>
            </a:r>
            <a:endParaRPr lang="en-US" altLang="ja-JP" sz="2800" dirty="0">
              <a:solidFill>
                <a:srgbClr val="000000"/>
              </a:solidFill>
            </a:endParaRPr>
          </a:p>
          <a:p>
            <a:pPr marL="355600" indent="-355600" eaLnBrk="1" hangingPunct="1">
              <a:spcBef>
                <a:spcPct val="0"/>
              </a:spcBef>
              <a:defRPr/>
            </a:pPr>
            <a:r>
              <a:rPr lang="ja-JP" altLang="en-US" sz="2800" dirty="0"/>
              <a:t>掲載料無料、閲覧無料</a:t>
            </a:r>
            <a:endParaRPr lang="en-US" altLang="ja-JP" sz="2800" dirty="0"/>
          </a:p>
          <a:p>
            <a:pPr marL="355600" indent="-355600" eaLnBrk="1" hangingPunct="1">
              <a:spcBef>
                <a:spcPct val="0"/>
              </a:spcBef>
              <a:defRPr/>
            </a:pPr>
            <a:endParaRPr lang="en-US" altLang="ja-JP" sz="2800" dirty="0"/>
          </a:p>
          <a:p>
            <a:pPr marL="355600" indent="-355600" eaLnBrk="1" hangingPunct="1">
              <a:spcBef>
                <a:spcPct val="0"/>
              </a:spcBef>
              <a:defRPr/>
            </a:pPr>
            <a:r>
              <a:rPr lang="ja-JP" altLang="en-US" sz="2800" dirty="0"/>
              <a:t>兵庫県立大学：</a:t>
            </a:r>
            <a:r>
              <a:rPr lang="en-US" altLang="ja-JP" sz="2800" dirty="0"/>
              <a:t>8</a:t>
            </a:r>
            <a:r>
              <a:rPr lang="ja-JP" altLang="en-US" sz="2800" dirty="0"/>
              <a:t>本</a:t>
            </a:r>
            <a:endParaRPr lang="en-US" altLang="ja-JP" sz="2800" dirty="0"/>
          </a:p>
          <a:p>
            <a:pPr marL="355600" indent="-355600" eaLnBrk="1" hangingPunct="1">
              <a:spcBef>
                <a:spcPct val="0"/>
              </a:spcBef>
              <a:defRPr/>
            </a:pPr>
            <a:r>
              <a:rPr lang="ja-JP" altLang="en-US" sz="2800" dirty="0"/>
              <a:t>国立天文台、京都大学</a:t>
            </a:r>
            <a:r>
              <a:rPr lang="en-US" altLang="ja-JP" sz="2800" dirty="0"/>
              <a:t>: 2</a:t>
            </a:r>
            <a:r>
              <a:rPr lang="ja-JP" altLang="en-US" sz="2800" dirty="0"/>
              <a:t>本</a:t>
            </a:r>
            <a:endParaRPr lang="en-US" altLang="ja-JP" sz="2800" dirty="0"/>
          </a:p>
          <a:p>
            <a:pPr marL="355600" indent="-355600" eaLnBrk="1" hangingPunct="1">
              <a:spcBef>
                <a:spcPct val="0"/>
              </a:spcBef>
              <a:defRPr/>
            </a:pPr>
            <a:r>
              <a:rPr lang="ja-JP" altLang="en-US" sz="2800" dirty="0"/>
              <a:t>茨城大学、東京大学、法政大学、放送大学、高知高専：各</a:t>
            </a:r>
            <a:r>
              <a:rPr lang="en-US" altLang="ja-JP" sz="2800" dirty="0"/>
              <a:t>1</a:t>
            </a:r>
            <a:r>
              <a:rPr lang="ja-JP" altLang="en-US" sz="2800" dirty="0"/>
              <a:t>本</a:t>
            </a:r>
            <a:endParaRPr lang="en-US" altLang="ja-JP" sz="2800" dirty="0"/>
          </a:p>
          <a:p>
            <a:pPr marL="355600" indent="-355600" eaLnBrk="1" hangingPunct="1">
              <a:spcBef>
                <a:spcPct val="0"/>
              </a:spcBef>
              <a:defRPr/>
            </a:pPr>
            <a:endParaRPr lang="en-US" altLang="ja-JP" sz="2800" dirty="0"/>
          </a:p>
          <a:p>
            <a:pPr marL="355600" indent="-355600" eaLnBrk="1" hangingPunct="1">
              <a:spcBef>
                <a:spcPct val="0"/>
              </a:spcBef>
              <a:defRPr/>
            </a:pPr>
            <a:endParaRPr lang="en-US" altLang="ja-JP" sz="2800" dirty="0"/>
          </a:p>
          <a:p>
            <a:pPr marL="355600" indent="-355600" eaLnBrk="1" hangingPunct="1">
              <a:spcBef>
                <a:spcPct val="0"/>
              </a:spcBef>
              <a:defRPr/>
            </a:pPr>
            <a:r>
              <a:rPr lang="en-US" altLang="ja-JP" sz="2800" dirty="0"/>
              <a:t>10</a:t>
            </a:r>
            <a:r>
              <a:rPr lang="ja-JP" altLang="en-US" sz="2800" dirty="0"/>
              <a:t>月</a:t>
            </a:r>
            <a:r>
              <a:rPr lang="en-US" altLang="ja-JP" sz="2800" dirty="0"/>
              <a:t>31</a:t>
            </a:r>
            <a:r>
              <a:rPr lang="ja-JP" altLang="en-US" sz="2800" dirty="0"/>
              <a:t>日　原稿締め切り</a:t>
            </a:r>
            <a:endParaRPr lang="en-US" altLang="ja-JP" sz="2800" dirty="0"/>
          </a:p>
          <a:p>
            <a:pPr marL="355600" indent="-355600" eaLnBrk="1" hangingPunct="1">
              <a:spcBef>
                <a:spcPct val="0"/>
              </a:spcBef>
              <a:defRPr/>
            </a:pPr>
            <a:endParaRPr lang="en-US" altLang="ja-JP" sz="2800" dirty="0"/>
          </a:p>
          <a:p>
            <a:pPr eaLnBrk="1" hangingPunct="1"/>
            <a:endParaRPr lang="en-US" altLang="ja-JP" sz="2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t" hangingPunct="1">
              <a:spcBef>
                <a:spcPct val="0"/>
              </a:spcBef>
            </a:pPr>
            <a:endParaRPr lang="ja-JP" altLang="ja-JP" sz="2800" dirty="0"/>
          </a:p>
          <a:p>
            <a:pPr eaLnBrk="1" fontAlgn="t" hangingPunct="1">
              <a:spcBef>
                <a:spcPct val="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</a:rPr>
              <a:t>	</a:t>
            </a:r>
            <a:r>
              <a:rPr lang="en-US" altLang="ja-JP" sz="2800" dirty="0"/>
              <a:t>					</a:t>
            </a:r>
            <a:endParaRPr lang="ja-JP" altLang="ja-JP" sz="2800" dirty="0"/>
          </a:p>
          <a:p>
            <a:pPr eaLnBrk="1" fontAlgn="t" hangingPunct="1">
              <a:spcBef>
                <a:spcPct val="0"/>
              </a:spcBef>
              <a:buFontTx/>
              <a:buNone/>
            </a:pPr>
            <a:r>
              <a:rPr lang="en-US" altLang="ja-JP" sz="2800" dirty="0"/>
              <a:t>				</a:t>
            </a:r>
            <a:endParaRPr lang="ja-JP" altLang="ja-JP" sz="2800" dirty="0"/>
          </a:p>
          <a:p>
            <a:pPr eaLnBrk="1" fontAlgn="t" hangingPunct="1">
              <a:spcBef>
                <a:spcPct val="0"/>
              </a:spcBef>
              <a:buFontTx/>
              <a:buNone/>
            </a:pPr>
            <a:r>
              <a:rPr lang="en-US" altLang="ja-JP" sz="2800" dirty="0"/>
              <a:t>		</a:t>
            </a:r>
            <a:endParaRPr lang="en-US" altLang="ja-JP" sz="2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t" hangingPunct="1">
              <a:spcBef>
                <a:spcPct val="0"/>
              </a:spcBef>
              <a:buFontTx/>
              <a:buNone/>
            </a:pPr>
            <a:endParaRPr lang="ja-JP" altLang="ja-JP" sz="2800" dirty="0"/>
          </a:p>
          <a:p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038124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778098"/>
          </a:xfrm>
        </p:spPr>
        <p:txBody>
          <a:bodyPr>
            <a:normAutofit/>
          </a:bodyPr>
          <a:lstStyle/>
          <a:p>
            <a:r>
              <a:rPr kumimoji="0" lang="ja-JP" altLang="en-US" kern="0" dirty="0">
                <a:latin typeface="Arial" pitchFamily="34" charset="0"/>
                <a:ea typeface="ＭＳ Ｐゴシック" charset="-128"/>
                <a:cs typeface="Arial" pitchFamily="34" charset="0"/>
              </a:rPr>
              <a:t>今後　行いたいこと</a:t>
            </a:r>
            <a:endParaRPr kumimoji="1" lang="ja-JP" altLang="en-US" dirty="0"/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0" y="764704"/>
            <a:ext cx="9144000" cy="0"/>
          </a:xfrm>
          <a:prstGeom prst="line">
            <a:avLst/>
          </a:prstGeom>
          <a:ln w="63500">
            <a:solidFill>
              <a:srgbClr val="FF0000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コンテンツ プレースホルダ 2">
            <a:extLst>
              <a:ext uri="{FF2B5EF4-FFF2-40B4-BE49-F238E27FC236}">
                <a16:creationId xmlns:a16="http://schemas.microsoft.com/office/drawing/2014/main" id="{73444C10-4375-425D-B8B6-A44245C9E5BC}"/>
              </a:ext>
            </a:extLst>
          </p:cNvPr>
          <p:cNvSpPr txBox="1">
            <a:spLocks/>
          </p:cNvSpPr>
          <p:nvPr/>
        </p:nvSpPr>
        <p:spPr bwMode="auto">
          <a:xfrm>
            <a:off x="-108520" y="764705"/>
            <a:ext cx="9252520" cy="2376264"/>
          </a:xfrm>
          <a:prstGeom prst="rect">
            <a:avLst/>
          </a:prstGeom>
          <a:noFill/>
          <a:ln>
            <a:noFill/>
          </a:ln>
        </p:spPr>
        <p:txBody>
          <a:bodyPr lIns="144000" tIns="72000" rIns="0" bIns="0"/>
          <a:lstStyle>
            <a:lvl1pPr marL="341313" indent="-341313" defTabSz="912813" eaLnBrk="0" hangingPunct="0">
              <a:spcBef>
                <a:spcPct val="20000"/>
              </a:spcBef>
              <a:buChar char="•"/>
              <a:defRPr kumimoji="1" sz="14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82675" indent="-625475" defTabSz="912813" eaLnBrk="0" hangingPunct="0">
              <a:spcBef>
                <a:spcPct val="20000"/>
              </a:spcBef>
              <a:buChar char="–"/>
              <a:defRPr kumimoji="1" sz="1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5092700" indent="-1019175" defTabSz="912813" eaLnBrk="0" hangingPunct="0">
              <a:spcBef>
                <a:spcPct val="20000"/>
              </a:spcBef>
              <a:buChar char="•"/>
              <a:defRPr kumimoji="1" sz="10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7129463" indent="-1019175" defTabSz="912813" eaLnBrk="0" hangingPunct="0">
              <a:spcBef>
                <a:spcPct val="20000"/>
              </a:spcBef>
              <a:buChar char="–"/>
              <a:defRPr kumimoji="1"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9166225" indent="-1019175" defTabSz="912813" eaLnBrk="0" hangingPunct="0">
              <a:spcBef>
                <a:spcPct val="20000"/>
              </a:spcBef>
              <a:buChar char="»"/>
              <a:defRPr kumimoji="1"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9623425" indent="-1019175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10080625" indent="-1019175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0537825" indent="-1019175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10995025" indent="-1019175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355600" indent="-355600" eaLnBrk="1" hangingPunct="1">
              <a:spcBef>
                <a:spcPct val="0"/>
              </a:spcBef>
              <a:defRPr/>
            </a:pPr>
            <a:r>
              <a:rPr lang="ja-JP" altLang="en-US" sz="3600" dirty="0"/>
              <a:t>来年度以降も共同利用観測は継続する予定</a:t>
            </a:r>
            <a:endParaRPr lang="en-US" altLang="ja-JP" sz="3600" dirty="0"/>
          </a:p>
          <a:p>
            <a:pPr marL="355600" indent="-355600" eaLnBrk="1" hangingPunct="1">
              <a:spcBef>
                <a:spcPct val="0"/>
              </a:spcBef>
              <a:defRPr/>
            </a:pPr>
            <a:endParaRPr lang="en-US" altLang="ja-JP" sz="3600" dirty="0"/>
          </a:p>
          <a:p>
            <a:pPr marL="355600" indent="-355600" eaLnBrk="1" hangingPunct="1">
              <a:spcBef>
                <a:spcPct val="0"/>
              </a:spcBef>
              <a:defRPr/>
            </a:pPr>
            <a:r>
              <a:rPr lang="ja-JP" altLang="en-US" sz="3600" dirty="0"/>
              <a:t>高精度の偏光装置を開発</a:t>
            </a:r>
            <a:r>
              <a:rPr lang="en-US" altLang="ja-JP" sz="3600" dirty="0"/>
              <a:t>(</a:t>
            </a:r>
            <a:r>
              <a:rPr lang="ja-JP" altLang="en-US" sz="3600" dirty="0"/>
              <a:t>高橋</a:t>
            </a:r>
            <a:r>
              <a:rPr lang="en-US" altLang="ja-JP" sz="3600" dirty="0"/>
              <a:t>)</a:t>
            </a:r>
          </a:p>
          <a:p>
            <a:pPr eaLnBrk="1" hangingPunct="1"/>
            <a:endParaRPr lang="en-US" altLang="ja-JP" sz="3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t" hangingPunct="1">
              <a:spcBef>
                <a:spcPct val="0"/>
              </a:spcBef>
            </a:pPr>
            <a:endParaRPr lang="ja-JP" altLang="ja-JP" sz="3600" dirty="0"/>
          </a:p>
          <a:p>
            <a:pPr eaLnBrk="1" fontAlgn="t" hangingPunct="1">
              <a:spcBef>
                <a:spcPct val="0"/>
              </a:spcBef>
              <a:buFontTx/>
              <a:buNone/>
            </a:pPr>
            <a:r>
              <a:rPr lang="en-US" altLang="ja-JP" sz="3600" b="1" dirty="0">
                <a:latin typeface="Calibri" panose="020F0502020204030204" pitchFamily="34" charset="0"/>
              </a:rPr>
              <a:t>	</a:t>
            </a:r>
            <a:r>
              <a:rPr lang="en-US" altLang="ja-JP" sz="3600" dirty="0"/>
              <a:t>					</a:t>
            </a:r>
            <a:endParaRPr lang="ja-JP" altLang="ja-JP" sz="3600" dirty="0"/>
          </a:p>
          <a:p>
            <a:pPr eaLnBrk="1" fontAlgn="t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				</a:t>
            </a:r>
            <a:endParaRPr lang="ja-JP" altLang="ja-JP" sz="3600" dirty="0"/>
          </a:p>
          <a:p>
            <a:pPr eaLnBrk="1" fontAlgn="t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		</a:t>
            </a:r>
            <a:endParaRPr lang="en-US" altLang="ja-JP" sz="3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t" hangingPunct="1">
              <a:spcBef>
                <a:spcPct val="0"/>
              </a:spcBef>
              <a:buFontTx/>
              <a:buNone/>
            </a:pPr>
            <a:endParaRPr lang="ja-JP" altLang="ja-JP" sz="3600" dirty="0"/>
          </a:p>
          <a:p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1439757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65103</TotalTime>
  <Words>464</Words>
  <Application>Microsoft Office PowerPoint</Application>
  <PresentationFormat>画面に合わせる (4:3)</PresentationFormat>
  <Paragraphs>84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ヒラギノ角ゴ Pro W6</vt:lpstr>
      <vt:lpstr>ヒラギノ角ゴ ProN W3</vt:lpstr>
      <vt:lpstr>ヒラギノ角ゴ ProN W6</vt:lpstr>
      <vt:lpstr>Arial</vt:lpstr>
      <vt:lpstr>Calibri</vt:lpstr>
      <vt:lpstr>Office テーマ</vt:lpstr>
      <vt:lpstr>西はりま天文台「なゆた望遠鏡」の運用</vt:lpstr>
      <vt:lpstr>人員</vt:lpstr>
      <vt:lpstr>PowerPoint プレゼンテーション</vt:lpstr>
      <vt:lpstr>共同利用拠点の活動</vt:lpstr>
      <vt:lpstr>共同利用観測</vt:lpstr>
      <vt:lpstr>2020年度の大学間連携観測</vt:lpstr>
      <vt:lpstr>PowerPoint プレゼンテーション</vt:lpstr>
      <vt:lpstr>Stars and Galaxies</vt:lpstr>
      <vt:lpstr>今後　行いたいこと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GG Tauに付随する周連星円盤の近赤外線観測</dc:title>
  <dc:creator>yitoh</dc:creator>
  <cp:lastModifiedBy>Itoh Yoichi</cp:lastModifiedBy>
  <cp:revision>336</cp:revision>
  <cp:lastPrinted>2021-08-06T07:51:05Z</cp:lastPrinted>
  <dcterms:created xsi:type="dcterms:W3CDTF">2012-06-16T09:01:40Z</dcterms:created>
  <dcterms:modified xsi:type="dcterms:W3CDTF">2021-08-09T06:23:19Z</dcterms:modified>
</cp:coreProperties>
</file>