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14" r:id="rId3"/>
    <p:sldId id="261" r:id="rId4"/>
    <p:sldId id="270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69" r:id="rId13"/>
    <p:sldId id="315" r:id="rId14"/>
    <p:sldId id="313" r:id="rId15"/>
    <p:sldId id="310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/>
    <p:restoredTop sz="94771"/>
  </p:normalViewPr>
  <p:slideViewPr>
    <p:cSldViewPr snapToGrid="0" snapToObjects="1">
      <p:cViewPr varScale="1">
        <p:scale>
          <a:sx n="100" d="100"/>
          <a:sy n="100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7395E-DE19-2E4D-B1B6-33A1DC86FC3D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6FDBD-AFB0-1C44-8442-11806CFC49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22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4E0055-583E-A042-9F57-D1A2D23B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EF0D93F-F799-0E41-9B50-52CB3D91E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56468B-3FCB-3645-841E-727A454B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74B4-69C2-284C-AEF8-E2F808CFE22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F693B7-5BF1-874B-9FCF-5CDECB6D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BA25A8-8881-4749-918E-D3A3A4B3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59C-DBDF-0041-B042-D2698B4D6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80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9BDB0F-D7F0-B04C-BBA1-74A3E5EA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F65230-73D8-FA4A-B848-CA1551187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7DEABB-6EC5-334D-AACC-2D94D88E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74B4-69C2-284C-AEF8-E2F808CFE22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D3EB5A-B4DB-6344-82FA-A7C84911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2C4BC6-6114-6F47-B865-008173BF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59C-DBDF-0041-B042-D2698B4D6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04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2965E30-1FA8-D641-B956-0FC32078E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6915366-F08C-B44F-A497-AE96106D6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B0A222-4AA8-C54C-AA8B-0258CA36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74B4-69C2-284C-AEF8-E2F808CFE22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8AF851-957E-BE48-A092-1DF53B22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69980A-88AC-DB41-8148-1B07BC4A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59C-DBDF-0041-B042-D2698B4D6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63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3D82E9-B164-E74E-BF5C-B1990DF8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F66082-2D54-D446-B348-608B91556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937218-7EB0-DD46-B82E-D9218BF7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74B4-69C2-284C-AEF8-E2F808CFE22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61FF0F-4190-7444-8309-682C05CA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B6097C-D129-904C-BB9D-1CF02DAC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59C-DBDF-0041-B042-D2698B4D6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93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FC0B96-6EB1-F24B-BDDF-27674025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BD189B-84F3-C34B-88BA-121E089E6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0691BD-1EB9-D049-96A5-17F8E318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74B4-69C2-284C-AEF8-E2F808CFE22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DE3341-A6D1-564F-B7C8-7A1EB602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2D1413-8730-344B-AD57-A6C65A6C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59C-DBDF-0041-B042-D2698B4D6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39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FDAF7-E909-C548-9208-03024405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59DBB2-A73A-8B41-BD30-6E1CE2F51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CA9531-C274-3441-8089-3E71D5A31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D024DF-9321-8D4B-80C3-9514DAF5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74B4-69C2-284C-AEF8-E2F808CFE22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DA8BAA9-7DE9-A144-9BCE-22B0226C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DC2296-33B3-0646-8EDF-51F8FEB3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59C-DBDF-0041-B042-D2698B4D6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32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FD1E7-0B23-5B47-B4BA-D6739158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E52390-EA05-FB4E-8203-DF3B8FEC4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FDCCE4-5018-514C-B4E9-4C76F71BE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B9FF674-E423-FB4B-A89D-E238787ED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4AED464-AABA-5849-865D-D03000591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B29EFB4-AD63-0D45-8081-D2AEDE29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74B4-69C2-284C-AEF8-E2F808CFE22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6FCA078-495B-1E47-9846-C0C9FCB9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A7AF483-9BB5-504F-8797-09B6ADAC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59C-DBDF-0041-B042-D2698B4D6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27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1C8672-ABAB-B240-84B6-5DCA0F28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1B55C6-888D-ED48-A22A-EFA53594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74B4-69C2-284C-AEF8-E2F808CFE22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15A4DC9-26D0-5E49-A5B6-B47E217D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A03EA0B-7729-DE4C-AC7A-8DC763D3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59C-DBDF-0041-B042-D2698B4D6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21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5070D0B-4804-224A-AF18-66FAAE55D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74B4-69C2-284C-AEF8-E2F808CFE22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B8AB4CB-C815-CC4C-8D3F-E734CA1B7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63D515-AD78-5046-842A-F52FD756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59C-DBDF-0041-B042-D2698B4D6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21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B82720-64C6-6947-A661-633FB870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E6AA15-BC02-7641-B0D2-CDA059D70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B9B6692-AC8B-8846-BE72-88B45BB5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9A0F10-8555-614C-B9E2-6887BA3D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74B4-69C2-284C-AEF8-E2F808CFE22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B351AD-EBEB-5344-9563-D16AD7DB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DC73DF-92EE-784D-BDE7-DD220267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59C-DBDF-0041-B042-D2698B4D6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11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B4F632-D978-2146-9A1E-AB1F337A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83A8ADC-26FB-844D-B70F-3C8E7CCAA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2951E0-E16A-9F4A-AF53-39C67AE5A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C5D6C3-AD0A-0C4D-BE04-9B6DEDB1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74B4-69C2-284C-AEF8-E2F808CFE22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F6563C-571A-604A-BC29-9C7E788C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B9BEE0-50E6-3D4D-9464-810B0B03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59C-DBDF-0041-B042-D2698B4D6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01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F70DB8B-4680-924A-98DE-474A3CAF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B66B0A-480B-6049-BC38-82A056ED4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4D3225-4512-8F49-A059-819586F6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D74B4-69C2-284C-AEF8-E2F808CFE22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98C9D5-5EFD-E74C-82C2-968971AC4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8689D9-DDE9-184B-B39E-B87AAC700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659C-DBDF-0041-B042-D2698B4D6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11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8713DB-3409-AD49-8979-C7C1F2A39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近赤外線観測による</a:t>
            </a:r>
            <a:br>
              <a:rPr kumimoji="1" lang="en-US" altLang="ja-JP" sz="5400" dirty="0"/>
            </a:br>
            <a:r>
              <a:rPr kumimoji="1" lang="ja-JP" altLang="en-US" sz="5400"/>
              <a:t>遠方クェーサーの変光調査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83A779-8354-1840-92AA-BE68104678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/>
              <a:t>早稲田大学　</a:t>
            </a:r>
            <a:r>
              <a:rPr kumimoji="1" lang="en-US" altLang="ja-JP" dirty="0"/>
              <a:t>M1 </a:t>
            </a:r>
            <a:r>
              <a:rPr lang="ja-JP" altLang="en-US"/>
              <a:t>関根章太</a:t>
            </a:r>
            <a:endParaRPr lang="en-US" altLang="ja-JP" dirty="0"/>
          </a:p>
          <a:p>
            <a:r>
              <a:rPr kumimoji="1" lang="ja-JP" altLang="en-US"/>
              <a:t>共同研究者　井上昭雄</a:t>
            </a:r>
            <a:r>
              <a:rPr kumimoji="1" lang="en-US" altLang="ja-JP" dirty="0"/>
              <a:t>(</a:t>
            </a:r>
            <a:r>
              <a:rPr kumimoji="1" lang="ja-JP" altLang="en-US"/>
              <a:t>早稲田大学</a:t>
            </a:r>
            <a:r>
              <a:rPr kumimoji="1" lang="en-US" altLang="ja-JP" dirty="0"/>
              <a:t>)</a:t>
            </a:r>
            <a:r>
              <a:rPr kumimoji="1" lang="ja-JP" altLang="en-US"/>
              <a:t>、斎藤智樹</a:t>
            </a:r>
            <a:r>
              <a:rPr kumimoji="1" lang="en-US" altLang="ja-JP" dirty="0"/>
              <a:t>(</a:t>
            </a:r>
            <a:r>
              <a:rPr kumimoji="1" lang="ja-JP" altLang="en-US"/>
              <a:t>兵庫県立大学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23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FAB00-8062-A749-9C78-19A6E445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ja-JP" altLang="en-US"/>
              <a:t>ディザリングの影響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A32EA2-8282-4F4C-94AA-E041993F2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104" y="1143000"/>
                <a:ext cx="10902696" cy="54483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l"/>
                </a:pPr>
                <a:endParaRPr lang="en-US" altLang="ja-JP" sz="2000" dirty="0"/>
              </a:p>
              <a:p>
                <a:pPr>
                  <a:buFont typeface="Wingdings" pitchFamily="2" charset="2"/>
                  <a:buChar char="l"/>
                </a:pPr>
                <a:r>
                  <a:rPr lang="ja-JP" altLang="en-US" sz="2000"/>
                  <a:t>測光誤差への影響</a:t>
                </a:r>
                <a:endParaRPr lang="en-US" altLang="ja-JP" sz="2000" dirty="0"/>
              </a:p>
              <a:p>
                <a:r>
                  <a:rPr lang="ja-JP" altLang="en-US" sz="2000"/>
                  <a:t>枚数の補正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ポアソン誤差は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ja-JP" altLang="en-US" sz="2000" dirty="0"/>
                  <a:t>で</a:t>
                </a:r>
                <a:r>
                  <a:rPr lang="ja-JP" altLang="en-US" sz="2000"/>
                  <a:t>小さくなる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en-US" altLang="ja-JP" sz="2000" dirty="0"/>
                  <a:t>2019</a:t>
                </a:r>
                <a:r>
                  <a:rPr lang="ja-JP" altLang="en-US" sz="2000"/>
                  <a:t>年</a:t>
                </a:r>
                <a:r>
                  <a:rPr lang="en-US" altLang="ja-JP" sz="2000" dirty="0"/>
                  <a:t>59</a:t>
                </a:r>
                <a:r>
                  <a:rPr lang="ja-JP" altLang="en-US" sz="2000"/>
                  <a:t>枚、</a:t>
                </a:r>
                <a:r>
                  <a:rPr lang="en-US" altLang="ja-JP" sz="2000" dirty="0"/>
                  <a:t>2020</a:t>
                </a:r>
                <a:r>
                  <a:rPr lang="ja-JP" altLang="en-US" sz="2000"/>
                  <a:t>年</a:t>
                </a:r>
                <a:r>
                  <a:rPr lang="en-US" altLang="ja-JP" sz="2000" dirty="0"/>
                  <a:t>50</a:t>
                </a:r>
                <a:r>
                  <a:rPr lang="ja-JP" altLang="en-US" sz="2000"/>
                  <a:t>枚、</a:t>
                </a:r>
                <a:r>
                  <a:rPr lang="en-US" altLang="ja-JP" sz="2000" dirty="0"/>
                  <a:t>2021</a:t>
                </a:r>
                <a:r>
                  <a:rPr lang="ja-JP" altLang="en-US" sz="2000"/>
                  <a:t>年</a:t>
                </a:r>
                <a:r>
                  <a:rPr lang="en-US" altLang="ja-JP" sz="2000" dirty="0"/>
                  <a:t>10</a:t>
                </a:r>
                <a:r>
                  <a:rPr lang="ja-JP" altLang="en-US" sz="2000"/>
                  <a:t>枚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→</a:t>
                </a:r>
                <a:r>
                  <a:rPr lang="en-US" altLang="ja-JP" sz="2000" dirty="0"/>
                  <a:t>2021</a:t>
                </a:r>
                <a:r>
                  <a:rPr lang="ja-JP" altLang="en-US" sz="2000"/>
                  <a:t>年の測光誤差は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ja-JP" altLang="en-US" sz="2000" dirty="0"/>
                  <a:t>倍される</a:t>
                </a: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lang="en-US" altLang="ja-JP" sz="2000" dirty="0"/>
                  <a:t>2021</a:t>
                </a:r>
                <a:r>
                  <a:rPr lang="ja-JP" altLang="en-US" sz="2000"/>
                  <a:t>年</a:t>
                </a:r>
                <a:r>
                  <a:rPr lang="en-US" altLang="ja-JP" sz="2000" dirty="0"/>
                  <a:t>H band</a:t>
                </a:r>
                <a:r>
                  <a:rPr lang="ja-JP" altLang="en-US" sz="2000"/>
                  <a:t>の測光誤差は</a:t>
                </a:r>
                <a:r>
                  <a:rPr lang="en-US" altLang="ja-JP" sz="2000" dirty="0"/>
                  <a:t>0.11</a:t>
                </a:r>
                <a:r>
                  <a:rPr lang="ja-JP" altLang="en-US" sz="2000"/>
                  <a:t>となり、変化がない</a:t>
                </a: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→ディザリングにより測光誤差の改善は見られない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A32EA2-8282-4F4C-94AA-E041993F2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104" y="1143000"/>
                <a:ext cx="10902696" cy="5448300"/>
              </a:xfrm>
              <a:blipFill>
                <a:blip r:embed="rId2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C51CFE-8086-854D-B01A-8F21BE983A9F}"/>
              </a:ext>
            </a:extLst>
          </p:cNvPr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F710DF5-5FC0-604F-9020-1826DCBB274D}"/>
              </a:ext>
            </a:extLst>
          </p:cNvPr>
          <p:cNvGrpSpPr/>
          <p:nvPr/>
        </p:nvGrpSpPr>
        <p:grpSpPr>
          <a:xfrm>
            <a:off x="7417308" y="1777184"/>
            <a:ext cx="4078279" cy="3261175"/>
            <a:chOff x="7417308" y="1777184"/>
            <a:chExt cx="4078279" cy="326117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6CD7A60-8897-CA44-8979-54FC1A541EED}"/>
                </a:ext>
              </a:extLst>
            </p:cNvPr>
            <p:cNvSpPr txBox="1"/>
            <p:nvPr/>
          </p:nvSpPr>
          <p:spPr>
            <a:xfrm>
              <a:off x="7417308" y="1777184"/>
              <a:ext cx="2459714" cy="42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ULAS</a:t>
              </a:r>
              <a:r>
                <a:rPr kumimoji="1" lang="ja-JP" altLang="en-US"/>
                <a:t> </a:t>
              </a:r>
              <a:r>
                <a:rPr kumimoji="1" lang="en-US" altLang="ja-JP" dirty="0"/>
                <a:t>J1342+0928</a:t>
              </a:r>
              <a:endParaRPr kumimoji="1" lang="ja-JP" altLang="en-US"/>
            </a:p>
          </p:txBody>
        </p:sp>
        <p:pic>
          <p:nvPicPr>
            <p:cNvPr id="8" name="図 7" descr="テーブル&#10;&#10;自動的に生成された説明">
              <a:extLst>
                <a:ext uri="{FF2B5EF4-FFF2-40B4-BE49-F238E27FC236}">
                  <a16:creationId xmlns:a16="http://schemas.microsoft.com/office/drawing/2014/main" id="{B5B3FF6E-EA59-7742-9FDC-2788F516D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7308" y="2101583"/>
              <a:ext cx="4078279" cy="2936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959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FAB00-8062-A749-9C78-19A6E445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ja-JP" dirty="0"/>
              <a:t>number of images vs error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A32EA2-8282-4F4C-94AA-E041993F2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143000"/>
            <a:ext cx="10902696" cy="54483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ja-JP" altLang="en-US" sz="2000"/>
              <a:t>撮像枚数とゼロ点補正誤差、周辺星補正誤差</a:t>
            </a:r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r>
              <a:rPr lang="ja-JP" altLang="en-US" sz="2000"/>
              <a:t>ゼロ点補正誤差は枚数による変化は見られない</a:t>
            </a:r>
            <a:endParaRPr lang="en-US" altLang="ja-JP" sz="2000" dirty="0"/>
          </a:p>
          <a:p>
            <a:r>
              <a:rPr lang="ja-JP" altLang="en-US" sz="2000"/>
              <a:t>枚数増えると周辺星補正誤差が小さくなる傾向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→</a:t>
            </a:r>
            <a:r>
              <a:rPr lang="en-US" altLang="ja-JP" sz="2000" dirty="0"/>
              <a:t>sky</a:t>
            </a:r>
            <a:r>
              <a:rPr lang="ja-JP" altLang="en-US" sz="2000"/>
              <a:t>の揺らぎが平均化される、枚数が多い方がよい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0.1</a:t>
            </a:r>
            <a:r>
              <a:rPr lang="ja-JP" altLang="en-US" sz="2000"/>
              <a:t>等程度の誤差にするには、</a:t>
            </a:r>
            <a:r>
              <a:rPr lang="en-US" altLang="ja-JP" sz="2000" dirty="0"/>
              <a:t>4</a:t>
            </a:r>
            <a:r>
              <a:rPr lang="ja-JP" altLang="en-US" sz="2000"/>
              <a:t>時間</a:t>
            </a:r>
            <a:r>
              <a:rPr lang="en-US" altLang="ja-JP" sz="2000" dirty="0"/>
              <a:t>40</a:t>
            </a:r>
            <a:r>
              <a:rPr lang="ja-JP" altLang="en-US" sz="2000"/>
              <a:t>枚以上が必要</a:t>
            </a:r>
            <a:endParaRPr lang="en-US" altLang="ja-JP" sz="20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C51CFE-8086-854D-B01A-8F21BE983A9F}"/>
              </a:ext>
            </a:extLst>
          </p:cNvPr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ACB65E3-2E2C-894A-950E-3804BB24DA60}"/>
              </a:ext>
            </a:extLst>
          </p:cNvPr>
          <p:cNvGrpSpPr/>
          <p:nvPr/>
        </p:nvGrpSpPr>
        <p:grpSpPr>
          <a:xfrm>
            <a:off x="838200" y="1558973"/>
            <a:ext cx="9878799" cy="3133501"/>
            <a:chOff x="838200" y="1558973"/>
            <a:chExt cx="9878799" cy="3133501"/>
          </a:xfrm>
        </p:grpSpPr>
        <p:pic>
          <p:nvPicPr>
            <p:cNvPr id="15" name="図 14" descr="グラフ, 散布図&#10;&#10;自動的に生成された説明">
              <a:extLst>
                <a:ext uri="{FF2B5EF4-FFF2-40B4-BE49-F238E27FC236}">
                  <a16:creationId xmlns:a16="http://schemas.microsoft.com/office/drawing/2014/main" id="{9ECA9DD0-2207-9B4C-A953-CFDB3A065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5999" y="1558973"/>
              <a:ext cx="4621000" cy="3133501"/>
            </a:xfrm>
            <a:prstGeom prst="rect">
              <a:avLst/>
            </a:prstGeom>
          </p:spPr>
        </p:pic>
        <p:pic>
          <p:nvPicPr>
            <p:cNvPr id="19" name="図 18" descr="グラフ, 散布図&#10;&#10;自動的に生成された説明">
              <a:extLst>
                <a:ext uri="{FF2B5EF4-FFF2-40B4-BE49-F238E27FC236}">
                  <a16:creationId xmlns:a16="http://schemas.microsoft.com/office/drawing/2014/main" id="{2774E16E-C524-224D-8E21-52DF59E44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558973"/>
              <a:ext cx="4603088" cy="3133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114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FAB00-8062-A749-9C78-19A6E445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A32EA2-8282-4F4C-94AA-E041993F2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104" y="1143000"/>
                <a:ext cx="10902696" cy="54483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l"/>
                </a:pPr>
                <a:endParaRPr lang="en-US" altLang="ja-JP" sz="2000" dirty="0"/>
              </a:p>
              <a:p>
                <a:pPr>
                  <a:buFont typeface="Wingdings" pitchFamily="2" charset="2"/>
                  <a:buChar char="l"/>
                </a:pPr>
                <a:r>
                  <a:rPr lang="en-US" altLang="ja-JP" sz="2000" dirty="0"/>
                  <a:t>4</a:t>
                </a:r>
                <a:r>
                  <a:rPr lang="ja-JP" altLang="en-US" sz="2000"/>
                  <a:t>つのクェーサーを</a:t>
                </a:r>
                <a:r>
                  <a:rPr lang="en-US" altLang="ja-JP" sz="2000" dirty="0"/>
                  <a:t>2~3</a:t>
                </a:r>
                <a:r>
                  <a:rPr lang="ja-JP" altLang="en-US" sz="2000"/>
                  <a:t>年程度観測</a:t>
                </a:r>
                <a:endParaRPr lang="en-US" altLang="ja-JP" sz="2000" dirty="0"/>
              </a:p>
              <a:p>
                <a:r>
                  <a:rPr lang="ja-JP" altLang="en-US" sz="2000"/>
                  <a:t>有意な変光は観測されなかった</a:t>
                </a: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>
                  <a:buFont typeface="Wingdings" pitchFamily="2" charset="2"/>
                  <a:buChar char="l"/>
                </a:pPr>
                <a:r>
                  <a:rPr lang="ja-JP" altLang="en-US" sz="2000"/>
                  <a:t>ディザリングの影響</a:t>
                </a:r>
                <a:endParaRPr lang="en-US" altLang="ja-JP" sz="2000" dirty="0"/>
              </a:p>
              <a:p>
                <a:r>
                  <a:rPr lang="ja-JP" altLang="en-US" sz="2000"/>
                  <a:t>撮像枚数を考慮すると、測光誤差の改善は見られなかった</a:t>
                </a: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>
                  <a:buFont typeface="Wingdings" pitchFamily="2" charset="2"/>
                  <a:buChar char="l"/>
                </a:pPr>
                <a:r>
                  <a:rPr lang="ja-JP" altLang="en-US" sz="2000"/>
                  <a:t>継続した観測が大切</a:t>
                </a:r>
                <a:endParaRPr lang="en-US" altLang="ja-JP" sz="2000" dirty="0"/>
              </a:p>
              <a:p>
                <a:r>
                  <a:rPr lang="ja-JP" altLang="en-US" sz="2000"/>
                  <a:t>赤方偏移により時間が伸びる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000" dirty="0"/>
                  <a:t>倍</a:t>
                </a:r>
                <a:endParaRPr lang="en-US" altLang="ja-JP" sz="2000" dirty="0"/>
              </a:p>
              <a:p>
                <a:r>
                  <a:rPr lang="ja-JP" altLang="en-US" sz="2000"/>
                  <a:t>低赤方偏移 </a:t>
                </a:r>
                <a:r>
                  <a:rPr lang="en-US" altLang="ja-JP" sz="2000" dirty="0"/>
                  <a:t>(z&lt;4)</a:t>
                </a:r>
                <a:r>
                  <a:rPr lang="ja-JP" altLang="en-US" sz="2000"/>
                  <a:t>において</a:t>
                </a:r>
                <a:r>
                  <a:rPr lang="en-US" altLang="ja-JP" sz="2000" dirty="0"/>
                  <a:t>~1</a:t>
                </a:r>
                <a:r>
                  <a:rPr lang="ja-JP" altLang="en-US" sz="2000"/>
                  <a:t>年程度の観測で変光が見られる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→年１回程度で</a:t>
                </a:r>
                <a:r>
                  <a:rPr lang="en-US" altLang="ja-JP" sz="2000" dirty="0"/>
                  <a:t>10</a:t>
                </a:r>
                <a:r>
                  <a:rPr lang="ja-JP" altLang="en-US" sz="2000"/>
                  <a:t>年くらい続けるとよい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A32EA2-8282-4F4C-94AA-E041993F2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104" y="1143000"/>
                <a:ext cx="10902696" cy="5448300"/>
              </a:xfrm>
              <a:blipFill>
                <a:blip r:embed="rId2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C51CFE-8086-854D-B01A-8F21BE983A9F}"/>
              </a:ext>
            </a:extLst>
          </p:cNvPr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03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FAB00-8062-A749-9C78-19A6E445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ja-JP" altLang="en-US"/>
              <a:t>測光誤差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A32EA2-8282-4F4C-94AA-E041993F2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104" y="1143000"/>
                <a:ext cx="10902696" cy="5448300"/>
              </a:xfrm>
            </p:spPr>
            <p:txBody>
              <a:bodyPr>
                <a:normAutofit/>
              </a:bodyPr>
              <a:lstStyle/>
              <a:p>
                <a:endParaRPr lang="en-US" altLang="ja-JP" sz="2000" dirty="0"/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random aperture photometry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視野内に</a:t>
                </a:r>
                <a:r>
                  <a:rPr lang="en-US" altLang="ja-JP" sz="2000" dirty="0"/>
                  <a:t>1000</a:t>
                </a:r>
                <a:r>
                  <a:rPr lang="ja-JP" altLang="en-US" sz="2000"/>
                  <a:t>個の</a:t>
                </a:r>
                <a:r>
                  <a:rPr lang="en-US" altLang="ja-JP" sz="2000" dirty="0"/>
                  <a:t>aperture</a:t>
                </a:r>
                <a:r>
                  <a:rPr lang="ja-JP" altLang="en-US" sz="2000"/>
                  <a:t>を用意して測光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ヒストグラム化して、ガウス関数で</a:t>
                </a:r>
                <a:r>
                  <a:rPr lang="en-US" altLang="ja-JP" sz="2000" dirty="0"/>
                  <a:t>fitting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→</a:t>
                </a:r>
                <a:r>
                  <a:rPr lang="en-US" altLang="ja-JP" sz="2000" dirty="0" err="1"/>
                  <a:t>σ</a:t>
                </a:r>
                <a:r>
                  <a:rPr lang="ja-JP" altLang="en-US" sz="2000"/>
                  <a:t>がノイズの値</a:t>
                </a: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ターゲットの測光値をシグナルとして</a:t>
                </a:r>
                <a:r>
                  <a:rPr lang="en-US" altLang="ja-JP" sz="2000" dirty="0"/>
                  <a:t>S/N</a:t>
                </a:r>
                <a:r>
                  <a:rPr lang="ja-JP" altLang="en-US" sz="2000"/>
                  <a:t>を計算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測光誤差＝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1.086</m:t>
                        </m:r>
                      </m:num>
                      <m:den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ja-JP" altLang="en-US" sz="2000" dirty="0"/>
                  <a:t>で求める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A32EA2-8282-4F4C-94AA-E041993F2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104" y="1143000"/>
                <a:ext cx="10902696" cy="5448300"/>
              </a:xfrm>
              <a:blipFill>
                <a:blip r:embed="rId2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C51CFE-8086-854D-B01A-8F21BE983A9F}"/>
              </a:ext>
            </a:extLst>
          </p:cNvPr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グラフ, ヒストグラム&#10;&#10;自動的に生成された説明">
            <a:extLst>
              <a:ext uri="{FF2B5EF4-FFF2-40B4-BE49-F238E27FC236}">
                <a16:creationId xmlns:a16="http://schemas.microsoft.com/office/drawing/2014/main" id="{2CB31AFF-665B-D04E-9B70-A6C64FCC7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274" y="1922109"/>
            <a:ext cx="4048909" cy="301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3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FAB00-8062-A749-9C78-19A6E445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ja-JP" altLang="en-US"/>
              <a:t>ゼロ点補正誤差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A32EA2-8282-4F4C-94AA-E041993F2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143000"/>
            <a:ext cx="10902696" cy="54483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endParaRPr lang="en-US" altLang="ja-JP" sz="2000" dirty="0"/>
          </a:p>
          <a:p>
            <a:pPr>
              <a:buFont typeface="Wingdings" pitchFamily="2" charset="2"/>
              <a:buChar char="l"/>
            </a:pPr>
            <a:endParaRPr lang="en-US" altLang="ja-JP" sz="2000" dirty="0"/>
          </a:p>
          <a:p>
            <a:pPr>
              <a:buFont typeface="Wingdings" pitchFamily="2" charset="2"/>
              <a:buChar char="l"/>
            </a:pPr>
            <a:r>
              <a:rPr lang="ja-JP" altLang="en-US" sz="2000"/>
              <a:t>ゼロ点補正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2MASS</a:t>
            </a:r>
            <a:r>
              <a:rPr lang="ja-JP" altLang="en-US" sz="2000"/>
              <a:t>カタログと比較して、等級のゼロ点を決める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回帰直線と文献値との差をそれぞれの星でとり、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rms</a:t>
            </a:r>
            <a:r>
              <a:rPr lang="ja-JP" altLang="en-US" sz="2000"/>
              <a:t>をゼロ点補正誤差とする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→その日の視野内の大気透過率を平均する指標と言える</a:t>
            </a:r>
            <a:endParaRPr lang="en-US" altLang="ja-JP" sz="20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C51CFE-8086-854D-B01A-8F21BE983A9F}"/>
              </a:ext>
            </a:extLst>
          </p:cNvPr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グラフ, 散布図&#10;&#10;自動的に生成された説明">
            <a:extLst>
              <a:ext uri="{FF2B5EF4-FFF2-40B4-BE49-F238E27FC236}">
                <a16:creationId xmlns:a16="http://schemas.microsoft.com/office/drawing/2014/main" id="{2F3619B9-4FE6-F644-9F5C-068A28C56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803" y="2171303"/>
            <a:ext cx="4457859" cy="30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3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FAB00-8062-A749-9C78-19A6E445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ja-JP" altLang="en-US"/>
              <a:t>周辺星補正誤差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A32EA2-8282-4F4C-94AA-E041993F2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104" y="1143000"/>
                <a:ext cx="10902696" cy="54483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l"/>
                </a:pPr>
                <a:endParaRPr lang="en-US" altLang="ja-JP" sz="2000" dirty="0"/>
              </a:p>
              <a:p>
                <a:pPr>
                  <a:buFont typeface="Wingdings" pitchFamily="2" charset="2"/>
                  <a:buChar char="l"/>
                </a:pPr>
                <a:r>
                  <a:rPr lang="ja-JP" altLang="en-US" sz="2000"/>
                  <a:t>加重平均</a:t>
                </a:r>
                <a:endParaRPr lang="en-US" altLang="ja-JP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𝑚𝑎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𝑚𝑎𝑔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𝑚𝑎𝑔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𝑒𝑟𝑟𝑜𝑟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r>
                  <a:rPr lang="ja-JP" altLang="en-US" sz="2000"/>
                  <a:t>それぞれの星に対して、</a:t>
                </a: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𝑚𝑎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𝑎𝑣𝑒</m:t>
                        </m:r>
                      </m:sub>
                    </m:sSub>
                  </m:oMath>
                </a14:m>
                <a:r>
                  <a:rPr lang="ja-JP" altLang="en-US" sz="2000"/>
                  <a:t>を計算</a:t>
                </a:r>
                <a:endParaRPr lang="en-US" altLang="ja-JP" sz="2000" dirty="0"/>
              </a:p>
              <a:p>
                <a:r>
                  <a:rPr lang="ja-JP" altLang="en-US" sz="2000"/>
                  <a:t>各日について、以下の計算を行う</a:t>
                </a:r>
                <a:endParaRPr lang="en-US" altLang="ja-JP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𝑚𝑎</m:t>
                                    </m:r>
                                    <m:sSub>
                                      <m:sSubPr>
                                        <m:ctrlPr>
                                          <a:rPr lang="en-US" altLang="ja-JP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ja-JP" sz="2000" b="0" i="1" smtClean="0">
                                            <a:latin typeface="Cambria Math" panose="02040503050406030204" pitchFamily="18" charset="0"/>
                                          </a:rPr>
                                          <m:t>𝑜𝑏𝑠</m:t>
                                        </m:r>
                                      </m:sub>
                                    </m:sSub>
                                    <m: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𝑚𝑎</m:t>
                                    </m:r>
                                    <m:sSub>
                                      <m:sSubPr>
                                        <m:ctrlPr>
                                          <a:rPr lang="en-US" altLang="ja-JP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ja-JP" sz="2000" b="0" i="1" smtClean="0">
                                            <a:latin typeface="Cambria Math" panose="02040503050406030204" pitchFamily="18" charset="0"/>
                                          </a:rPr>
                                          <m:t>𝑎𝑣𝑒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altLang="ja-JP" sz="2000" dirty="0"/>
                  <a:t> </a:t>
                </a:r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ja-JP" altLang="en-US" sz="2000" dirty="0"/>
                  <a:t>がその</a:t>
                </a:r>
                <a:r>
                  <a:rPr lang="ja-JP" altLang="en-US" sz="2000"/>
                  <a:t>日の周辺星補正誤差になる</a:t>
                </a: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→日をまたいだ時の特定の星がどれだけ揺らぐかを示している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つまり、局所的な揺らぎの指標となる</a:t>
                </a:r>
                <a:endParaRPr lang="en-US" altLang="ja-JP" sz="2000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A32EA2-8282-4F4C-94AA-E041993F2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104" y="1143000"/>
                <a:ext cx="10902696" cy="5448300"/>
              </a:xfrm>
              <a:blipFill>
                <a:blip r:embed="rId2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C51CFE-8086-854D-B01A-8F21BE983A9F}"/>
              </a:ext>
            </a:extLst>
          </p:cNvPr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 descr="グラフ, 箱ひげ図&#10;&#10;自動的に生成された説明">
            <a:extLst>
              <a:ext uri="{FF2B5EF4-FFF2-40B4-BE49-F238E27FC236}">
                <a16:creationId xmlns:a16="http://schemas.microsoft.com/office/drawing/2014/main" id="{B8928552-D41B-2E40-8156-DA2AE542D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211" y="1169884"/>
            <a:ext cx="3911316" cy="259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5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FAB00-8062-A749-9C78-19A6E445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Introduction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A32EA2-8282-4F4C-94AA-E041993F2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07" y="1143000"/>
            <a:ext cx="11094493" cy="54483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ja-JP" altLang="en-US" sz="2000"/>
              <a:t>クェーサー</a:t>
            </a:r>
            <a:endParaRPr lang="en-US" altLang="ja-JP" sz="2000" dirty="0"/>
          </a:p>
          <a:p>
            <a:r>
              <a:rPr lang="ja-JP" altLang="en-US" sz="2000"/>
              <a:t>活動銀河核</a:t>
            </a:r>
            <a:r>
              <a:rPr lang="en-US" altLang="ja-JP" sz="2000" dirty="0"/>
              <a:t>(AGN)</a:t>
            </a:r>
            <a:r>
              <a:rPr lang="ja-JP" altLang="en-US" sz="2000"/>
              <a:t>の一種、非常に明るく遠方でも発見される</a:t>
            </a:r>
            <a:r>
              <a:rPr lang="en-US" altLang="ja-JP" sz="2000" dirty="0"/>
              <a:t>(z=7.6)</a:t>
            </a:r>
          </a:p>
          <a:p>
            <a:r>
              <a:rPr lang="ja-JP" altLang="en-US" sz="2000"/>
              <a:t>巨大ブラックホールへの質量降着により、放射をしている</a:t>
            </a:r>
            <a:endParaRPr lang="en-US" altLang="ja-JP" sz="2000" dirty="0"/>
          </a:p>
          <a:p>
            <a:endParaRPr lang="en-US" altLang="ja-JP" sz="2000" dirty="0"/>
          </a:p>
          <a:p>
            <a:pPr>
              <a:buFont typeface="Wingdings" pitchFamily="2" charset="2"/>
              <a:buChar char="l"/>
            </a:pPr>
            <a:r>
              <a:rPr lang="ja-JP" altLang="en-US" sz="2000"/>
              <a:t>クェーサーの変光</a:t>
            </a:r>
            <a:endParaRPr lang="en-US" altLang="ja-JP" sz="2000" dirty="0"/>
          </a:p>
          <a:p>
            <a:r>
              <a:rPr lang="ja-JP" altLang="en-US" sz="2000"/>
              <a:t>変光の理由</a:t>
            </a:r>
            <a:r>
              <a:rPr lang="en-US" altLang="ja-JP" sz="2000" dirty="0"/>
              <a:t>…</a:t>
            </a:r>
            <a:r>
              <a:rPr lang="ja-JP" altLang="en-US" sz="2000"/>
              <a:t>質量降着率の変化、</a:t>
            </a:r>
            <a:r>
              <a:rPr lang="en-US" altLang="ja-JP" sz="2000" dirty="0"/>
              <a:t>disk-instability</a:t>
            </a:r>
            <a:r>
              <a:rPr lang="ja-JP" altLang="en-US" sz="2000"/>
              <a:t>など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→ブラックホールの成長過程、限られた時間で質量を集められるか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/>
              <a:t>低赤方偏移</a:t>
            </a:r>
            <a:r>
              <a:rPr lang="en-US" altLang="ja-JP" sz="2000" dirty="0"/>
              <a:t>(z&lt;4)</a:t>
            </a:r>
            <a:r>
              <a:rPr lang="ja-JP" altLang="en-US" sz="2000"/>
              <a:t>での変光は観測されている</a:t>
            </a:r>
            <a:r>
              <a:rPr lang="en-US" altLang="ja-JP" sz="2000" dirty="0"/>
              <a:t>(</a:t>
            </a:r>
            <a:r>
              <a:rPr lang="en" altLang="ja-JP" sz="2000" dirty="0"/>
              <a:t>Vries &amp; Becker 2003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r>
              <a:rPr lang="ja-JP" altLang="en-US" sz="2000"/>
              <a:t>　最大で</a:t>
            </a:r>
            <a:r>
              <a:rPr lang="en-US" altLang="ja-JP" sz="2000" dirty="0"/>
              <a:t>1~2</a:t>
            </a:r>
            <a:r>
              <a:rPr lang="ja-JP" altLang="en-US" sz="2000"/>
              <a:t>等の変光が観測されている</a:t>
            </a:r>
            <a:endParaRPr lang="en-US" altLang="ja-JP" sz="2000" dirty="0"/>
          </a:p>
          <a:p>
            <a:r>
              <a:rPr lang="ja-JP" altLang="en-US" sz="2000"/>
              <a:t>高赤方偏移</a:t>
            </a:r>
            <a:r>
              <a:rPr lang="en-US" altLang="ja-JP" sz="2000" dirty="0"/>
              <a:t>(z&gt;6)</a:t>
            </a:r>
            <a:r>
              <a:rPr lang="ja-JP" altLang="en-US" sz="2000"/>
              <a:t>は変光、カラー変化の観測はあまり進んでいない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→</a:t>
            </a:r>
            <a:r>
              <a:rPr lang="en-US" altLang="ja-JP" sz="2000" dirty="0"/>
              <a:t>z&gt;6</a:t>
            </a:r>
            <a:r>
              <a:rPr lang="ja-JP" altLang="en-US" sz="2000"/>
              <a:t>では紫外線は近赤外線</a:t>
            </a:r>
            <a:r>
              <a:rPr lang="en-US" altLang="ja-JP" sz="2000" dirty="0"/>
              <a:t>(J,H,Ks)</a:t>
            </a:r>
            <a:r>
              <a:rPr lang="ja-JP" altLang="en-US" sz="2000"/>
              <a:t>に、３色同時の</a:t>
            </a:r>
            <a:r>
              <a:rPr lang="en-US" altLang="ja-JP" sz="2000" dirty="0"/>
              <a:t>NIC</a:t>
            </a:r>
            <a:r>
              <a:rPr lang="ja-JP" altLang="en-US" sz="2000"/>
              <a:t>が適切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C51CFE-8086-854D-B01A-8F21BE983A9F}"/>
              </a:ext>
            </a:extLst>
          </p:cNvPr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2E200E7-16B8-5D4B-B3E1-0116060139B8}"/>
              </a:ext>
            </a:extLst>
          </p:cNvPr>
          <p:cNvGrpSpPr/>
          <p:nvPr/>
        </p:nvGrpSpPr>
        <p:grpSpPr>
          <a:xfrm>
            <a:off x="8099220" y="1863198"/>
            <a:ext cx="4092780" cy="3431855"/>
            <a:chOff x="7743989" y="266700"/>
            <a:chExt cx="4267294" cy="3697623"/>
          </a:xfrm>
        </p:grpSpPr>
        <p:pic>
          <p:nvPicPr>
            <p:cNvPr id="6" name="図 5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9D7D0E30-1831-0340-AEC4-487AF025D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3989" y="266700"/>
              <a:ext cx="4198770" cy="3282287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B5A105B-3420-604A-889E-C92D9D5DE93A}"/>
                </a:ext>
              </a:extLst>
            </p:cNvPr>
            <p:cNvSpPr txBox="1"/>
            <p:nvPr/>
          </p:nvSpPr>
          <p:spPr>
            <a:xfrm>
              <a:off x="9091093" y="3566389"/>
              <a:ext cx="2920190" cy="397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/>
                <a:t>Banados</a:t>
              </a:r>
              <a:r>
                <a:rPr lang="en-US" altLang="ja-JP" dirty="0"/>
                <a:t> et al. 2018 fig.2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854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FAB00-8062-A749-9C78-19A6E445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Data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A32EA2-8282-4F4C-94AA-E041993F2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143000"/>
            <a:ext cx="10902696" cy="54483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endParaRPr lang="en-US" altLang="ja-JP" sz="2000" dirty="0"/>
          </a:p>
          <a:p>
            <a:pPr>
              <a:buFont typeface="Wingdings" pitchFamily="2" charset="2"/>
              <a:buChar char="l"/>
            </a:pPr>
            <a:r>
              <a:rPr lang="ja-JP" altLang="en-US" sz="2000"/>
              <a:t>観測したクェーサー</a:t>
            </a:r>
            <a:endParaRPr lang="en-US" altLang="ja-JP" sz="20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C51CFE-8086-854D-B01A-8F21BE983A9F}"/>
              </a:ext>
            </a:extLst>
          </p:cNvPr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 descr="テーブル&#10;&#10;自動的に生成された説明">
            <a:extLst>
              <a:ext uri="{FF2B5EF4-FFF2-40B4-BE49-F238E27FC236}">
                <a16:creationId xmlns:a16="http://schemas.microsoft.com/office/drawing/2014/main" id="{E0132DFE-C36B-E44B-806E-A0B2ABC12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45" y="1962566"/>
            <a:ext cx="8488710" cy="42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1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FAB00-8062-A749-9C78-19A6E445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Data</a:t>
            </a:r>
            <a:r>
              <a:rPr kumimoji="1" lang="ja-JP" altLang="en-US"/>
              <a:t> </a:t>
            </a:r>
            <a:r>
              <a:rPr lang="en-US" altLang="ja-JP" dirty="0"/>
              <a:t>reduction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A32EA2-8282-4F4C-94AA-E041993F2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104" y="1143000"/>
                <a:ext cx="10902696" cy="54483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l"/>
                </a:pPr>
                <a:endParaRPr lang="en-US" altLang="ja-JP" sz="2000" dirty="0"/>
              </a:p>
              <a:p>
                <a:pPr>
                  <a:buFont typeface="Wingdings" pitchFamily="2" charset="2"/>
                  <a:buChar char="l"/>
                </a:pPr>
                <a:r>
                  <a:rPr lang="en-US" altLang="ja-JP" sz="2000" dirty="0"/>
                  <a:t>1</a:t>
                </a:r>
                <a:r>
                  <a:rPr lang="ja-JP" altLang="en-US" sz="2000"/>
                  <a:t>次処理</a:t>
                </a:r>
                <a:endParaRPr lang="en-US" altLang="ja-JP" sz="2000" dirty="0"/>
              </a:p>
              <a:p>
                <a:r>
                  <a:rPr lang="ja-JP" altLang="en-US" sz="2000"/>
                  <a:t>測光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ターゲットの</a:t>
                </a:r>
                <a:r>
                  <a:rPr lang="en-US" altLang="ja-JP" sz="2000" dirty="0"/>
                  <a:t>radial profile</a:t>
                </a:r>
                <a:r>
                  <a:rPr lang="ja-JP" altLang="en-US" sz="2000"/>
                  <a:t>をガウス関数で</a:t>
                </a:r>
                <a:r>
                  <a:rPr lang="en-US" altLang="ja-JP" sz="2000" dirty="0"/>
                  <a:t>fitting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3σ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aperture</a:t>
                </a:r>
                <a:r>
                  <a:rPr lang="ja-JP" altLang="en-US" sz="2000"/>
                  <a:t>半径で全等級を測定</a:t>
                </a: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r>
                  <a:rPr lang="ja-JP" altLang="en-US" sz="2000"/>
                  <a:t>誤差の計算</a:t>
                </a:r>
                <a:endParaRPr lang="en-US" altLang="ja-JP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測光</m:t>
                        </m:r>
                        <m:r>
                          <a:rPr lang="ja-JP" altLang="en-US" sz="2000" i="1" smtClean="0">
                            <a:latin typeface="Cambria Math" panose="02040503050406030204" pitchFamily="18" charset="0"/>
                          </a:rPr>
                          <m:t>誤</m:t>
                        </m:r>
                        <m:sSup>
                          <m:sSup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000" i="1" smtClean="0">
                                <a:latin typeface="Cambria Math" panose="02040503050406030204" pitchFamily="18" charset="0"/>
                              </a:rPr>
                              <m:t>差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ゼロ点</m:t>
                        </m:r>
                        <m:r>
                          <a:rPr lang="ja-JP" altLang="en-US" sz="2000" i="1" smtClean="0">
                            <a:latin typeface="Cambria Math" panose="02040503050406030204" pitchFamily="18" charset="0"/>
                          </a:rPr>
                          <m:t>補正誤</m:t>
                        </m:r>
                        <m:sSup>
                          <m:sSup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000" i="1" smtClean="0">
                                <a:latin typeface="Cambria Math" panose="02040503050406030204" pitchFamily="18" charset="0"/>
                              </a:rPr>
                              <m:t>差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周辺星</m:t>
                        </m:r>
                        <m:r>
                          <a:rPr lang="ja-JP" altLang="en-US" sz="2000" i="1" smtClean="0">
                            <a:latin typeface="Cambria Math" panose="02040503050406030204" pitchFamily="18" charset="0"/>
                          </a:rPr>
                          <m:t>補正誤</m:t>
                        </m:r>
                        <m:sSup>
                          <m:sSup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000" i="1" smtClean="0">
                                <a:latin typeface="Cambria Math" panose="02040503050406030204" pitchFamily="18" charset="0"/>
                              </a:rPr>
                              <m:t>差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ja-JP" sz="2000" dirty="0"/>
                  <a:t> </a:t>
                </a:r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測光誤差</a:t>
                </a:r>
                <a:r>
                  <a:rPr lang="en-US" altLang="ja-JP" sz="2000" dirty="0"/>
                  <a:t>…</a:t>
                </a:r>
                <a:r>
                  <a:rPr lang="ja-JP" altLang="en-US" sz="2000"/>
                  <a:t>画像のポアソン誤差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ゼロ点補正誤差</a:t>
                </a:r>
                <a:r>
                  <a:rPr lang="en-US" altLang="ja-JP" sz="2000" dirty="0"/>
                  <a:t>…</a:t>
                </a:r>
                <a:r>
                  <a:rPr lang="ja-JP" altLang="en-US" sz="2000"/>
                  <a:t>視野内の平均大気透過率の揺らぎ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周辺星補正誤差</a:t>
                </a:r>
                <a:r>
                  <a:rPr lang="en-US" altLang="ja-JP" sz="2000" dirty="0"/>
                  <a:t>…</a:t>
                </a:r>
                <a:r>
                  <a:rPr lang="ja-JP" altLang="en-US" sz="2000"/>
                  <a:t>視野内のスカイの局所的な揺らぎ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A32EA2-8282-4F4C-94AA-E041993F2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104" y="1143000"/>
                <a:ext cx="10902696" cy="5448300"/>
              </a:xfrm>
              <a:blipFill>
                <a:blip r:embed="rId2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C51CFE-8086-854D-B01A-8F21BE983A9F}"/>
              </a:ext>
            </a:extLst>
          </p:cNvPr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グラフ&#10;&#10;自動的に生成された説明">
            <a:extLst>
              <a:ext uri="{FF2B5EF4-FFF2-40B4-BE49-F238E27FC236}">
                <a16:creationId xmlns:a16="http://schemas.microsoft.com/office/drawing/2014/main" id="{51C31D2E-EB25-D742-B0F5-ED83B50FE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928" y="1287537"/>
            <a:ext cx="3601872" cy="26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FAB00-8062-A749-9C78-19A6E445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Data reduction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A32EA2-8282-4F4C-94AA-E041993F2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143000"/>
            <a:ext cx="10902696" cy="54483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endParaRPr lang="en-US" altLang="ja-JP" sz="2000" dirty="0"/>
          </a:p>
          <a:p>
            <a:pPr>
              <a:buFont typeface="Wingdings" pitchFamily="2" charset="2"/>
              <a:buChar char="l"/>
            </a:pPr>
            <a:r>
              <a:rPr lang="ja-JP" altLang="en-US" sz="2000"/>
              <a:t>ディザリング手法の変更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CCD</a:t>
            </a:r>
            <a:r>
              <a:rPr lang="ja-JP" altLang="en-US" sz="2000"/>
              <a:t>チップは４つのチャンネルに分かれている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→ターゲットを</a:t>
            </a:r>
            <a:r>
              <a:rPr lang="en-US" altLang="ja-JP" sz="2000" dirty="0"/>
              <a:t>1</a:t>
            </a:r>
            <a:r>
              <a:rPr lang="ja-JP" altLang="en-US" sz="2000"/>
              <a:t>つのチャンネルに落ちるように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r>
              <a:rPr lang="en-US" altLang="ja-JP" sz="2000" dirty="0"/>
              <a:t>10</a:t>
            </a:r>
            <a:r>
              <a:rPr lang="ja-JP" altLang="en-US" sz="2000"/>
              <a:t>点ディザリング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星が被らないようにするため、半径が大きくなる</a:t>
            </a:r>
            <a:endParaRPr lang="en-US" altLang="ja-JP" sz="2000" dirty="0"/>
          </a:p>
          <a:p>
            <a:r>
              <a:rPr lang="en-US" altLang="ja-JP" sz="2000" dirty="0"/>
              <a:t>7</a:t>
            </a:r>
            <a:r>
              <a:rPr lang="ja-JP" altLang="en-US" sz="2000"/>
              <a:t>点ディザリング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半径を小さくすることが可能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2021</a:t>
            </a:r>
            <a:r>
              <a:rPr lang="ja-JP" altLang="en-US" sz="2000"/>
              <a:t>年</a:t>
            </a:r>
            <a:r>
              <a:rPr lang="en-US" altLang="ja-JP" sz="2000" dirty="0"/>
              <a:t>5</a:t>
            </a:r>
            <a:r>
              <a:rPr lang="ja-JP" altLang="en-US" sz="2000"/>
              <a:t>月</a:t>
            </a:r>
            <a:r>
              <a:rPr lang="en-US" altLang="ja-JP" sz="2000" dirty="0"/>
              <a:t>30</a:t>
            </a:r>
            <a:r>
              <a:rPr lang="ja-JP" altLang="en-US" sz="2000"/>
              <a:t>日の観測で実行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→ディザリングの誤差への影響は小さい</a:t>
            </a:r>
            <a:endParaRPr lang="en-US" altLang="ja-JP" sz="20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C51CFE-8086-854D-B01A-8F21BE983A9F}"/>
              </a:ext>
            </a:extLst>
          </p:cNvPr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E6BD206-4ED3-5147-A1C3-5EC49A14550F}"/>
              </a:ext>
            </a:extLst>
          </p:cNvPr>
          <p:cNvGrpSpPr/>
          <p:nvPr/>
        </p:nvGrpSpPr>
        <p:grpSpPr>
          <a:xfrm>
            <a:off x="7643788" y="1174682"/>
            <a:ext cx="4628727" cy="2819171"/>
            <a:chOff x="7204264" y="1173706"/>
            <a:chExt cx="4628727" cy="2824581"/>
          </a:xfrm>
        </p:grpSpPr>
        <p:pic>
          <p:nvPicPr>
            <p:cNvPr id="15" name="図 14" descr="グラフ&#10;&#10;自動的に生成された説明">
              <a:extLst>
                <a:ext uri="{FF2B5EF4-FFF2-40B4-BE49-F238E27FC236}">
                  <a16:creationId xmlns:a16="http://schemas.microsoft.com/office/drawing/2014/main" id="{9B6668E7-A81D-CF49-B7B6-888C3A885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4264" y="1173706"/>
              <a:ext cx="3361993" cy="2495906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FBD29202-06F5-0B41-AC99-16C1A58C4A05}"/>
                </a:ext>
              </a:extLst>
            </p:cNvPr>
            <p:cNvSpPr txBox="1"/>
            <p:nvPr/>
          </p:nvSpPr>
          <p:spPr>
            <a:xfrm>
              <a:off x="7579904" y="3659083"/>
              <a:ext cx="4253087" cy="33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10</a:t>
              </a:r>
              <a:r>
                <a:rPr kumimoji="1" lang="ja-JP" altLang="en-US" sz="1600"/>
                <a:t>点ディザリング　</a:t>
              </a:r>
              <a:r>
                <a:rPr kumimoji="1" lang="en-US" altLang="ja-JP" sz="1600" dirty="0"/>
                <a:t>NIC</a:t>
              </a:r>
              <a:r>
                <a:rPr kumimoji="1" lang="ja-JP" altLang="en-US" sz="1600"/>
                <a:t>観測マニュアルより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CFE4C6B-4C34-9C47-99B4-39838360662C}"/>
              </a:ext>
            </a:extLst>
          </p:cNvPr>
          <p:cNvGrpSpPr/>
          <p:nvPr/>
        </p:nvGrpSpPr>
        <p:grpSpPr>
          <a:xfrm>
            <a:off x="8019428" y="4289933"/>
            <a:ext cx="2199564" cy="2465390"/>
            <a:chOff x="8050363" y="4283110"/>
            <a:chExt cx="2199564" cy="2465390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8FC2557A-EFB8-9B49-8581-421A4BA9E435}"/>
                </a:ext>
              </a:extLst>
            </p:cNvPr>
            <p:cNvGrpSpPr/>
            <p:nvPr/>
          </p:nvGrpSpPr>
          <p:grpSpPr>
            <a:xfrm rot="20930267">
              <a:off x="8050363" y="4283110"/>
              <a:ext cx="2199564" cy="2043752"/>
              <a:chOff x="8699879" y="4422649"/>
              <a:chExt cx="2199564" cy="2043752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98D19340-3D52-C44D-9C28-B3A9580250DC}"/>
                  </a:ext>
                </a:extLst>
              </p:cNvPr>
              <p:cNvGrpSpPr/>
              <p:nvPr/>
            </p:nvGrpSpPr>
            <p:grpSpPr>
              <a:xfrm>
                <a:off x="8699879" y="4422649"/>
                <a:ext cx="2199564" cy="2043752"/>
                <a:chOff x="7798558" y="3933968"/>
                <a:chExt cx="2199564" cy="2043752"/>
              </a:xfrm>
            </p:grpSpPr>
            <p:sp>
              <p:nvSpPr>
                <p:cNvPr id="5" name="円/楕円 4">
                  <a:extLst>
                    <a:ext uri="{FF2B5EF4-FFF2-40B4-BE49-F238E27FC236}">
                      <a16:creationId xmlns:a16="http://schemas.microsoft.com/office/drawing/2014/main" id="{6186FE5B-D068-3244-9C33-25A25F750C1C}"/>
                    </a:ext>
                  </a:extLst>
                </p:cNvPr>
                <p:cNvSpPr/>
                <p:nvPr/>
              </p:nvSpPr>
              <p:spPr>
                <a:xfrm>
                  <a:off x="7874758" y="3933968"/>
                  <a:ext cx="2047164" cy="204375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" name="円/楕円 5">
                  <a:extLst>
                    <a:ext uri="{FF2B5EF4-FFF2-40B4-BE49-F238E27FC236}">
                      <a16:creationId xmlns:a16="http://schemas.microsoft.com/office/drawing/2014/main" id="{F0BB3D80-4E0D-3345-ACE3-2A33E7BAB410}"/>
                    </a:ext>
                  </a:extLst>
                </p:cNvPr>
                <p:cNvSpPr/>
                <p:nvPr/>
              </p:nvSpPr>
              <p:spPr>
                <a:xfrm>
                  <a:off x="9845722" y="4879644"/>
                  <a:ext cx="152400" cy="1524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円/楕円 6">
                  <a:extLst>
                    <a:ext uri="{FF2B5EF4-FFF2-40B4-BE49-F238E27FC236}">
                      <a16:creationId xmlns:a16="http://schemas.microsoft.com/office/drawing/2014/main" id="{57C97937-C359-6147-888A-E0A21C817904}"/>
                    </a:ext>
                  </a:extLst>
                </p:cNvPr>
                <p:cNvSpPr/>
                <p:nvPr/>
              </p:nvSpPr>
              <p:spPr>
                <a:xfrm>
                  <a:off x="8822140" y="4879644"/>
                  <a:ext cx="152400" cy="1524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円/楕円 7">
                  <a:extLst>
                    <a:ext uri="{FF2B5EF4-FFF2-40B4-BE49-F238E27FC236}">
                      <a16:creationId xmlns:a16="http://schemas.microsoft.com/office/drawing/2014/main" id="{05CE047B-B36F-7246-9D23-7243AD0EF37E}"/>
                    </a:ext>
                  </a:extLst>
                </p:cNvPr>
                <p:cNvSpPr/>
                <p:nvPr/>
              </p:nvSpPr>
              <p:spPr>
                <a:xfrm>
                  <a:off x="7798558" y="4879644"/>
                  <a:ext cx="152400" cy="1524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円/楕円 8">
                  <a:extLst>
                    <a:ext uri="{FF2B5EF4-FFF2-40B4-BE49-F238E27FC236}">
                      <a16:creationId xmlns:a16="http://schemas.microsoft.com/office/drawing/2014/main" id="{D118F12A-4B22-244A-BD92-695931657899}"/>
                    </a:ext>
                  </a:extLst>
                </p:cNvPr>
                <p:cNvSpPr/>
                <p:nvPr/>
              </p:nvSpPr>
              <p:spPr>
                <a:xfrm>
                  <a:off x="8305800" y="5749121"/>
                  <a:ext cx="152400" cy="1524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円/楕円 9">
                  <a:extLst>
                    <a:ext uri="{FF2B5EF4-FFF2-40B4-BE49-F238E27FC236}">
                      <a16:creationId xmlns:a16="http://schemas.microsoft.com/office/drawing/2014/main" id="{5A556364-2009-9647-83AF-B60A6547FCE1}"/>
                    </a:ext>
                  </a:extLst>
                </p:cNvPr>
                <p:cNvSpPr/>
                <p:nvPr/>
              </p:nvSpPr>
              <p:spPr>
                <a:xfrm>
                  <a:off x="9343030" y="5749121"/>
                  <a:ext cx="152400" cy="1524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円/楕円 10">
                  <a:extLst>
                    <a:ext uri="{FF2B5EF4-FFF2-40B4-BE49-F238E27FC236}">
                      <a16:creationId xmlns:a16="http://schemas.microsoft.com/office/drawing/2014/main" id="{EE5B5791-3B33-3B46-A5FC-E2F42902E2E6}"/>
                    </a:ext>
                  </a:extLst>
                </p:cNvPr>
                <p:cNvSpPr/>
                <p:nvPr/>
              </p:nvSpPr>
              <p:spPr>
                <a:xfrm>
                  <a:off x="9343030" y="3991767"/>
                  <a:ext cx="152400" cy="1524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円/楕円 11">
                  <a:extLst>
                    <a:ext uri="{FF2B5EF4-FFF2-40B4-BE49-F238E27FC236}">
                      <a16:creationId xmlns:a16="http://schemas.microsoft.com/office/drawing/2014/main" id="{A51346E0-168B-FC43-819D-AA70BA6BA289}"/>
                    </a:ext>
                  </a:extLst>
                </p:cNvPr>
                <p:cNvSpPr/>
                <p:nvPr/>
              </p:nvSpPr>
              <p:spPr>
                <a:xfrm>
                  <a:off x="8305800" y="3991767"/>
                  <a:ext cx="152400" cy="1524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5E74B9B0-86D7-6348-9213-0BF58513369B}"/>
                  </a:ext>
                </a:extLst>
              </p:cNvPr>
              <p:cNvCxnSpPr/>
              <p:nvPr/>
            </p:nvCxnSpPr>
            <p:spPr>
              <a:xfrm flipH="1">
                <a:off x="9799093" y="4558352"/>
                <a:ext cx="518614" cy="8871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7D568EE8-8D82-2B43-A006-C5F446CD6C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1851" y="4556648"/>
                <a:ext cx="507242" cy="887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B2967BD6-139C-1F40-9C7D-BDCB00FBDD6E}"/>
                  </a:ext>
                </a:extLst>
              </p:cNvPr>
              <p:cNvCxnSpPr>
                <a:cxnSpLocks/>
                <a:stCxn id="5" idx="2"/>
              </p:cNvCxnSpPr>
              <p:nvPr/>
            </p:nvCxnSpPr>
            <p:spPr>
              <a:xfrm>
                <a:off x="8776079" y="5444525"/>
                <a:ext cx="10230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07157FC5-0F57-B441-8087-0F1CF52857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81615" y="5444525"/>
                <a:ext cx="517478" cy="8861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10185B4-5F00-5D48-BEA9-8EC32B11A5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799093" y="5444525"/>
                <a:ext cx="527872" cy="8685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794349F8-55B8-2547-93B0-4B742217730C}"/>
                  </a:ext>
                </a:extLst>
              </p:cNvPr>
              <p:cNvCxnSpPr>
                <a:cxnSpLocks/>
                <a:stCxn id="5" idx="6"/>
              </p:cNvCxnSpPr>
              <p:nvPr/>
            </p:nvCxnSpPr>
            <p:spPr>
              <a:xfrm flipH="1">
                <a:off x="9809329" y="5444525"/>
                <a:ext cx="1013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087485FB-6741-D14C-BE3C-D205F45EC3E7}"/>
                </a:ext>
              </a:extLst>
            </p:cNvPr>
            <p:cNvSpPr txBox="1"/>
            <p:nvPr/>
          </p:nvSpPr>
          <p:spPr>
            <a:xfrm>
              <a:off x="8196427" y="6409946"/>
              <a:ext cx="18947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/>
                <a:t>７点ディザリング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50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FAB00-8062-A749-9C78-19A6E445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Result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A32EA2-8282-4F4C-94AA-E041993F2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143000"/>
            <a:ext cx="10902696" cy="54483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000" dirty="0"/>
              <a:t>PSO183+05</a:t>
            </a:r>
          </a:p>
          <a:p>
            <a:r>
              <a:rPr lang="en-US" altLang="ja-JP" sz="2000" dirty="0"/>
              <a:t>2020/04/16 30</a:t>
            </a:r>
            <a:r>
              <a:rPr lang="ja-JP" altLang="en-US" sz="2000"/>
              <a:t>枚</a:t>
            </a:r>
            <a:r>
              <a:rPr lang="en-US" altLang="ja-JP" sz="2000" dirty="0"/>
              <a:t>, 2020/04/23</a:t>
            </a:r>
            <a:r>
              <a:rPr lang="ja-JP" altLang="en-US" sz="2000"/>
              <a:t> </a:t>
            </a:r>
            <a:r>
              <a:rPr lang="en-US" altLang="ja-JP" sz="2000" dirty="0"/>
              <a:t>20</a:t>
            </a:r>
            <a:r>
              <a:rPr lang="ja-JP" altLang="en-US" sz="2000"/>
              <a:t>枚</a:t>
            </a:r>
            <a:r>
              <a:rPr lang="en-US" altLang="ja-JP" sz="2000" dirty="0"/>
              <a:t>, 2020/04/24</a:t>
            </a:r>
            <a:r>
              <a:rPr lang="ja-JP" altLang="en-US" sz="2000"/>
              <a:t> </a:t>
            </a:r>
            <a:r>
              <a:rPr lang="en-US" altLang="ja-JP" sz="2000" dirty="0"/>
              <a:t>30</a:t>
            </a:r>
            <a:r>
              <a:rPr lang="ja-JP" altLang="en-US" sz="2000"/>
              <a:t>枚</a:t>
            </a:r>
            <a:endParaRPr lang="en-US" altLang="ja-JP" sz="2000" dirty="0"/>
          </a:p>
          <a:p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C51CFE-8086-854D-B01A-8F21BE983A9F}"/>
              </a:ext>
            </a:extLst>
          </p:cNvPr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 descr="テーブル&#10;&#10;自動的に生成された説明">
            <a:extLst>
              <a:ext uri="{FF2B5EF4-FFF2-40B4-BE49-F238E27FC236}">
                <a16:creationId xmlns:a16="http://schemas.microsoft.com/office/drawing/2014/main" id="{6AC67FA4-0024-264B-B628-666091DC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467" y="4460093"/>
            <a:ext cx="3178476" cy="2379652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2025F4B-95DB-F14A-9AD6-C4B94DCA8CD0}"/>
              </a:ext>
            </a:extLst>
          </p:cNvPr>
          <p:cNvGrpSpPr/>
          <p:nvPr/>
        </p:nvGrpSpPr>
        <p:grpSpPr>
          <a:xfrm>
            <a:off x="-12701" y="1819958"/>
            <a:ext cx="12174262" cy="2640134"/>
            <a:chOff x="61584" y="1805193"/>
            <a:chExt cx="12174262" cy="2640134"/>
          </a:xfrm>
        </p:grpSpPr>
        <p:pic>
          <p:nvPicPr>
            <p:cNvPr id="16" name="図 15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D9C67259-9E87-6B4C-B799-5BDD026AF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84" y="1817896"/>
              <a:ext cx="4022653" cy="2601114"/>
            </a:xfrm>
            <a:prstGeom prst="rect">
              <a:avLst/>
            </a:prstGeom>
          </p:spPr>
        </p:pic>
        <p:pic>
          <p:nvPicPr>
            <p:cNvPr id="18" name="図 17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2A73E42C-EFA0-7A4B-8D04-6B49B3F58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9384" y="1817893"/>
              <a:ext cx="4093231" cy="2601117"/>
            </a:xfrm>
            <a:prstGeom prst="rect">
              <a:avLst/>
            </a:prstGeom>
          </p:spPr>
        </p:pic>
        <p:pic>
          <p:nvPicPr>
            <p:cNvPr id="20" name="図 19" descr="グラフ&#10;&#10;自動的に生成された説明">
              <a:extLst>
                <a:ext uri="{FF2B5EF4-FFF2-40B4-BE49-F238E27FC236}">
                  <a16:creationId xmlns:a16="http://schemas.microsoft.com/office/drawing/2014/main" id="{3328BB1A-D709-7646-927D-CB5742FBB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2615" y="1805193"/>
              <a:ext cx="4093231" cy="2640134"/>
            </a:xfrm>
            <a:prstGeom prst="rect">
              <a:avLst/>
            </a:prstGeom>
          </p:spPr>
        </p:pic>
      </p:grpSp>
      <p:pic>
        <p:nvPicPr>
          <p:cNvPr id="23" name="図 22" descr="テキスト, テーブル&#10;&#10;自動的に生成された説明">
            <a:extLst>
              <a:ext uri="{FF2B5EF4-FFF2-40B4-BE49-F238E27FC236}">
                <a16:creationId xmlns:a16="http://schemas.microsoft.com/office/drawing/2014/main" id="{6798AF34-5559-844C-97B5-3BEA1DF68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01" y="4759325"/>
            <a:ext cx="6330799" cy="15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2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FAB00-8062-A749-9C78-19A6E445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Result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A32EA2-8282-4F4C-94AA-E041993F2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143000"/>
            <a:ext cx="10902696" cy="54483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000" dirty="0"/>
              <a:t>PSO338+29</a:t>
            </a:r>
          </a:p>
          <a:p>
            <a:r>
              <a:rPr lang="en-US" altLang="ja-JP" sz="2000" dirty="0"/>
              <a:t>2019/05/29</a:t>
            </a:r>
            <a:r>
              <a:rPr lang="ja-JP" altLang="en-US" sz="2000"/>
              <a:t> </a:t>
            </a:r>
            <a:r>
              <a:rPr lang="en-US" altLang="ja-JP" sz="2000" dirty="0"/>
              <a:t>20</a:t>
            </a:r>
            <a:r>
              <a:rPr lang="ja-JP" altLang="en-US" sz="2000"/>
              <a:t>枚</a:t>
            </a:r>
            <a:r>
              <a:rPr lang="en-US" altLang="ja-JP" sz="2000" dirty="0"/>
              <a:t>, 2020/04/15</a:t>
            </a:r>
            <a:r>
              <a:rPr lang="ja-JP" altLang="en-US" sz="2000"/>
              <a:t> </a:t>
            </a:r>
            <a:r>
              <a:rPr lang="en-US" altLang="ja-JP" sz="2000" dirty="0"/>
              <a:t>5</a:t>
            </a:r>
            <a:r>
              <a:rPr lang="ja-JP" altLang="en-US" sz="2000"/>
              <a:t>枚</a:t>
            </a:r>
            <a:r>
              <a:rPr lang="en-US" altLang="ja-JP" sz="2000" dirty="0"/>
              <a:t>, 2021/05/30</a:t>
            </a:r>
            <a:r>
              <a:rPr lang="ja-JP" altLang="en-US" sz="2000"/>
              <a:t> </a:t>
            </a:r>
            <a:r>
              <a:rPr lang="en-US" altLang="ja-JP" sz="2000" dirty="0"/>
              <a:t>14</a:t>
            </a:r>
            <a:r>
              <a:rPr lang="ja-JP" altLang="en-US" sz="2000"/>
              <a:t>枚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C51CFE-8086-854D-B01A-8F21BE983A9F}"/>
              </a:ext>
            </a:extLst>
          </p:cNvPr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891E77-0C7B-3B4E-9F58-AC8E4112B992}"/>
              </a:ext>
            </a:extLst>
          </p:cNvPr>
          <p:cNvSpPr txBox="1"/>
          <p:nvPr/>
        </p:nvSpPr>
        <p:spPr>
          <a:xfrm>
            <a:off x="137921" y="6501191"/>
            <a:ext cx="3122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(</a:t>
            </a:r>
            <a:r>
              <a:rPr kumimoji="1" lang="ja-JP" altLang="en-US" sz="1600"/>
              <a:t>注</a:t>
            </a:r>
            <a:r>
              <a:rPr kumimoji="1" lang="en-US" altLang="ja-JP" sz="1600" dirty="0"/>
              <a:t>)</a:t>
            </a:r>
            <a:r>
              <a:rPr kumimoji="1" lang="ja-JP" altLang="en-US" sz="1600"/>
              <a:t>等級の下限値はノイズの</a:t>
            </a:r>
            <a:r>
              <a:rPr kumimoji="1" lang="en-US" altLang="ja-JP" sz="1600" dirty="0"/>
              <a:t>3σ</a:t>
            </a:r>
            <a:endParaRPr kumimoji="1" lang="ja-JP" altLang="en-US" sz="1600"/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9E05169A-43D5-074F-9032-7C73ADC7282D}"/>
              </a:ext>
            </a:extLst>
          </p:cNvPr>
          <p:cNvGrpSpPr/>
          <p:nvPr/>
        </p:nvGrpSpPr>
        <p:grpSpPr>
          <a:xfrm>
            <a:off x="31222" y="1904066"/>
            <a:ext cx="12129556" cy="2650407"/>
            <a:chOff x="31222" y="1904066"/>
            <a:chExt cx="12129556" cy="2650407"/>
          </a:xfrm>
        </p:grpSpPr>
        <p:pic>
          <p:nvPicPr>
            <p:cNvPr id="31" name="図 30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307F8608-CD39-3345-8B49-1ED10CD87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22" y="1904066"/>
              <a:ext cx="3995460" cy="2616317"/>
            </a:xfrm>
            <a:prstGeom prst="rect">
              <a:avLst/>
            </a:prstGeom>
          </p:spPr>
        </p:pic>
        <p:pic>
          <p:nvPicPr>
            <p:cNvPr id="33" name="図 32" descr="グラフ, 箱ひげ図&#10;&#10;自動的に生成された説明">
              <a:extLst>
                <a:ext uri="{FF2B5EF4-FFF2-40B4-BE49-F238E27FC236}">
                  <a16:creationId xmlns:a16="http://schemas.microsoft.com/office/drawing/2014/main" id="{1FC4EF1C-F1E9-8F42-99ED-56CF04F10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8269" y="1904422"/>
              <a:ext cx="3995461" cy="2650051"/>
            </a:xfrm>
            <a:prstGeom prst="rect">
              <a:avLst/>
            </a:prstGeom>
          </p:spPr>
        </p:pic>
        <p:pic>
          <p:nvPicPr>
            <p:cNvPr id="35" name="図 34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64849FB2-A730-8D49-883D-B901D3A95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5317" y="1904066"/>
              <a:ext cx="3995461" cy="2616317"/>
            </a:xfrm>
            <a:prstGeom prst="rect">
              <a:avLst/>
            </a:prstGeom>
          </p:spPr>
        </p:pic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7CD3ED06-7223-BF40-A5EE-4E868469CA19}"/>
                </a:ext>
              </a:extLst>
            </p:cNvPr>
            <p:cNvGrpSpPr/>
            <p:nvPr/>
          </p:nvGrpSpPr>
          <p:grpSpPr>
            <a:xfrm>
              <a:off x="838200" y="3292522"/>
              <a:ext cx="872593" cy="574628"/>
              <a:chOff x="838200" y="3292522"/>
              <a:chExt cx="872593" cy="574628"/>
            </a:xfrm>
          </p:grpSpPr>
          <p:cxnSp>
            <p:nvCxnSpPr>
              <p:cNvPr id="25" name="直線矢印コネクタ 24">
                <a:extLst>
                  <a:ext uri="{FF2B5EF4-FFF2-40B4-BE49-F238E27FC236}">
                    <a16:creationId xmlns:a16="http://schemas.microsoft.com/office/drawing/2014/main" id="{D1F6E693-BABE-A442-BA74-B58027604C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8200" y="3292522"/>
                <a:ext cx="458336" cy="2729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144A4B7-35DC-344F-9CD7-6EDE8B4ECFAE}"/>
                  </a:ext>
                </a:extLst>
              </p:cNvPr>
              <p:cNvSpPr txBox="1"/>
              <p:nvPr/>
            </p:nvSpPr>
            <p:spPr>
              <a:xfrm>
                <a:off x="910574" y="3528596"/>
                <a:ext cx="8002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/>
                  <a:t>文献値</a:t>
                </a:r>
                <a:endParaRPr kumimoji="1" lang="ja-JP" altLang="en-US" sz="1600"/>
              </a:p>
            </p:txBody>
          </p:sp>
        </p:grpSp>
      </p:grpSp>
      <p:pic>
        <p:nvPicPr>
          <p:cNvPr id="38" name="図 37" descr="テーブル&#10;&#10;自動的に生成された説明">
            <a:extLst>
              <a:ext uri="{FF2B5EF4-FFF2-40B4-BE49-F238E27FC236}">
                <a16:creationId xmlns:a16="http://schemas.microsoft.com/office/drawing/2014/main" id="{05BB071F-74A1-A042-AA87-1A6860619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64" y="4790547"/>
            <a:ext cx="6694772" cy="1593033"/>
          </a:xfrm>
          <a:prstGeom prst="rect">
            <a:avLst/>
          </a:prstGeom>
        </p:spPr>
      </p:pic>
      <p:pic>
        <p:nvPicPr>
          <p:cNvPr id="6" name="図 5" descr="テーブル&#10;&#10;自動的に生成された説明">
            <a:extLst>
              <a:ext uri="{FF2B5EF4-FFF2-40B4-BE49-F238E27FC236}">
                <a16:creationId xmlns:a16="http://schemas.microsoft.com/office/drawing/2014/main" id="{F52A17AC-AE5E-3542-9DF8-4D6417BF7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569" y="4520383"/>
            <a:ext cx="3221451" cy="23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FAB00-8062-A749-9C78-19A6E445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Result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A32EA2-8282-4F4C-94AA-E041993F2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143000"/>
            <a:ext cx="10902696" cy="54483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000" dirty="0"/>
              <a:t>ULAS J1120+0641</a:t>
            </a:r>
          </a:p>
          <a:p>
            <a:r>
              <a:rPr lang="en-US" altLang="ja-JP" sz="2000" dirty="0"/>
              <a:t>2019/04/06 19</a:t>
            </a:r>
            <a:r>
              <a:rPr lang="ja-JP" altLang="en-US" sz="2000"/>
              <a:t>枚</a:t>
            </a:r>
            <a:r>
              <a:rPr lang="en-US" altLang="ja-JP" sz="2000" dirty="0"/>
              <a:t>, 2020/04/16 19</a:t>
            </a:r>
            <a:r>
              <a:rPr lang="ja-JP" altLang="en-US" sz="2000"/>
              <a:t>枚</a:t>
            </a:r>
            <a:r>
              <a:rPr lang="en-US" altLang="ja-JP" sz="2000" dirty="0"/>
              <a:t>, 2020/04/24</a:t>
            </a:r>
            <a:r>
              <a:rPr lang="ja-JP" altLang="en-US" sz="2000"/>
              <a:t> </a:t>
            </a:r>
            <a:r>
              <a:rPr lang="en-US" altLang="ja-JP" sz="2000" dirty="0"/>
              <a:t>30</a:t>
            </a:r>
            <a:r>
              <a:rPr lang="ja-JP" altLang="en-US" sz="2000"/>
              <a:t>枚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C51CFE-8086-854D-B01A-8F21BE983A9F}"/>
              </a:ext>
            </a:extLst>
          </p:cNvPr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 descr="テーブル&#10;&#10;自動的に生成された説明">
            <a:extLst>
              <a:ext uri="{FF2B5EF4-FFF2-40B4-BE49-F238E27FC236}">
                <a16:creationId xmlns:a16="http://schemas.microsoft.com/office/drawing/2014/main" id="{6873FE92-06BD-D244-BC6C-9FC0D5032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355" y="4373583"/>
            <a:ext cx="3450091" cy="2484417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61FEE37-F3EE-8F49-AD2B-D9E0E4D2C36B}"/>
              </a:ext>
            </a:extLst>
          </p:cNvPr>
          <p:cNvGrpSpPr/>
          <p:nvPr/>
        </p:nvGrpSpPr>
        <p:grpSpPr>
          <a:xfrm>
            <a:off x="202064" y="1872543"/>
            <a:ext cx="11787872" cy="2544493"/>
            <a:chOff x="169409" y="1836318"/>
            <a:chExt cx="11787872" cy="2544493"/>
          </a:xfrm>
        </p:grpSpPr>
        <p:pic>
          <p:nvPicPr>
            <p:cNvPr id="16" name="図 15" descr="グラフ, 折れ線グラフ, 箱ひげ図&#10;&#10;自動的に生成された説明">
              <a:extLst>
                <a:ext uri="{FF2B5EF4-FFF2-40B4-BE49-F238E27FC236}">
                  <a16:creationId xmlns:a16="http://schemas.microsoft.com/office/drawing/2014/main" id="{313DB7D3-85E8-FB4C-B61C-FFC11F2FB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409" y="1843547"/>
              <a:ext cx="3820821" cy="2537264"/>
            </a:xfrm>
            <a:prstGeom prst="rect">
              <a:avLst/>
            </a:prstGeom>
          </p:spPr>
        </p:pic>
        <p:pic>
          <p:nvPicPr>
            <p:cNvPr id="18" name="図 17" descr="グラフ, 箱ひげ図&#10;&#10;自動的に生成された説明">
              <a:extLst>
                <a:ext uri="{FF2B5EF4-FFF2-40B4-BE49-F238E27FC236}">
                  <a16:creationId xmlns:a16="http://schemas.microsoft.com/office/drawing/2014/main" id="{2494CDB2-AAE9-E64B-856A-E93E7A11D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8300" y="1836318"/>
              <a:ext cx="3835400" cy="2537265"/>
            </a:xfrm>
            <a:prstGeom prst="rect">
              <a:avLst/>
            </a:prstGeom>
          </p:spPr>
        </p:pic>
        <p:pic>
          <p:nvPicPr>
            <p:cNvPr id="20" name="図 19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5317B2AA-3FB9-2E48-9F2E-C12C1A53A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1770" y="1843547"/>
              <a:ext cx="3755511" cy="2484415"/>
            </a:xfrm>
            <a:prstGeom prst="rect">
              <a:avLst/>
            </a:prstGeom>
          </p:spPr>
        </p:pic>
      </p:grpSp>
      <p:pic>
        <p:nvPicPr>
          <p:cNvPr id="25" name="図 24" descr="テーブル&#10;&#10;自動的に生成された説明">
            <a:extLst>
              <a:ext uri="{FF2B5EF4-FFF2-40B4-BE49-F238E27FC236}">
                <a16:creationId xmlns:a16="http://schemas.microsoft.com/office/drawing/2014/main" id="{7B7E949D-6CA9-0945-B7BA-288DB48A8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729227"/>
            <a:ext cx="6318915" cy="149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FAB00-8062-A749-9C78-19A6E445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Result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A32EA2-8282-4F4C-94AA-E041993F2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143000"/>
            <a:ext cx="10902696" cy="54483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000" dirty="0"/>
              <a:t>ULAS J1342+0928</a:t>
            </a:r>
          </a:p>
          <a:p>
            <a:r>
              <a:rPr lang="en-US" altLang="ja-JP" sz="2000" dirty="0"/>
              <a:t>2019(04/06, 05/29)59</a:t>
            </a:r>
            <a:r>
              <a:rPr lang="ja-JP" altLang="en-US" sz="2000"/>
              <a:t>枚</a:t>
            </a:r>
            <a:r>
              <a:rPr lang="en-US" altLang="ja-JP" sz="2000" dirty="0"/>
              <a:t>, 2020(04/15, 04/24)50</a:t>
            </a:r>
            <a:r>
              <a:rPr lang="ja-JP" altLang="en-US" sz="2000"/>
              <a:t>枚</a:t>
            </a:r>
            <a:r>
              <a:rPr lang="en-US" altLang="ja-JP" sz="2000" dirty="0"/>
              <a:t>, 2021/05/30</a:t>
            </a:r>
            <a:r>
              <a:rPr lang="ja-JP" altLang="en-US" sz="2000"/>
              <a:t> </a:t>
            </a:r>
            <a:r>
              <a:rPr lang="en-US" altLang="ja-JP" sz="2000" dirty="0"/>
              <a:t>10</a:t>
            </a:r>
            <a:r>
              <a:rPr lang="ja-JP" altLang="en-US" sz="2000"/>
              <a:t>枚</a:t>
            </a:r>
            <a:endParaRPr lang="en-US" altLang="ja-JP" sz="20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C51CFE-8086-854D-B01A-8F21BE983A9F}"/>
              </a:ext>
            </a:extLst>
          </p:cNvPr>
          <p:cNvCxnSpPr/>
          <p:nvPr/>
        </p:nvCxnSpPr>
        <p:spPr>
          <a:xfrm>
            <a:off x="0" y="114300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 descr="テーブル&#10;&#10;自動的に生成された説明">
            <a:extLst>
              <a:ext uri="{FF2B5EF4-FFF2-40B4-BE49-F238E27FC236}">
                <a16:creationId xmlns:a16="http://schemas.microsoft.com/office/drawing/2014/main" id="{EF002BAF-D5A0-664C-AA42-1201D71A1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30" y="4552049"/>
            <a:ext cx="3202257" cy="2305951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7C5CD0A-F7B2-114A-9546-CD8BF43EF867}"/>
              </a:ext>
            </a:extLst>
          </p:cNvPr>
          <p:cNvSpPr txBox="1"/>
          <p:nvPr/>
        </p:nvSpPr>
        <p:spPr>
          <a:xfrm>
            <a:off x="137921" y="6501191"/>
            <a:ext cx="3122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(</a:t>
            </a:r>
            <a:r>
              <a:rPr kumimoji="1" lang="ja-JP" altLang="en-US" sz="1600"/>
              <a:t>注</a:t>
            </a:r>
            <a:r>
              <a:rPr kumimoji="1" lang="en-US" altLang="ja-JP" sz="1600" dirty="0"/>
              <a:t>)</a:t>
            </a:r>
            <a:r>
              <a:rPr kumimoji="1" lang="ja-JP" altLang="en-US" sz="1600"/>
              <a:t>等級の下限値はノイズの</a:t>
            </a:r>
            <a:r>
              <a:rPr kumimoji="1" lang="en-US" altLang="ja-JP" sz="1600" dirty="0"/>
              <a:t>3σ</a:t>
            </a:r>
            <a:endParaRPr kumimoji="1" lang="ja-JP" altLang="en-US" sz="1600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FA1589B-32D1-F644-8C7A-5062A9F41F59}"/>
              </a:ext>
            </a:extLst>
          </p:cNvPr>
          <p:cNvGrpSpPr/>
          <p:nvPr/>
        </p:nvGrpSpPr>
        <p:grpSpPr>
          <a:xfrm>
            <a:off x="115597" y="1907394"/>
            <a:ext cx="11960806" cy="2592120"/>
            <a:chOff x="115597" y="1907394"/>
            <a:chExt cx="11960806" cy="2592120"/>
          </a:xfrm>
        </p:grpSpPr>
        <p:pic>
          <p:nvPicPr>
            <p:cNvPr id="28" name="図 27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A16BF5DB-6A12-7B4C-9132-F2A7F7B87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597" y="1907394"/>
              <a:ext cx="3928526" cy="2572487"/>
            </a:xfrm>
            <a:prstGeom prst="rect">
              <a:avLst/>
            </a:prstGeom>
          </p:spPr>
        </p:pic>
        <p:pic>
          <p:nvPicPr>
            <p:cNvPr id="30" name="図 29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571CAE83-BC33-8047-B493-CAA89DE86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0896" y="1915080"/>
              <a:ext cx="3946771" cy="2574417"/>
            </a:xfrm>
            <a:prstGeom prst="rect">
              <a:avLst/>
            </a:prstGeom>
          </p:spPr>
        </p:pic>
        <p:pic>
          <p:nvPicPr>
            <p:cNvPr id="32" name="図 31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23B3C29A-760E-954B-B203-E899ADC7A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9631" y="1915080"/>
              <a:ext cx="3946772" cy="2584434"/>
            </a:xfrm>
            <a:prstGeom prst="rect">
              <a:avLst/>
            </a:prstGeom>
          </p:spPr>
        </p:pic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11B69B92-70A0-7A4F-AD61-C575190F336E}"/>
                </a:ext>
              </a:extLst>
            </p:cNvPr>
            <p:cNvGrpSpPr/>
            <p:nvPr/>
          </p:nvGrpSpPr>
          <p:grpSpPr>
            <a:xfrm>
              <a:off x="941696" y="3016156"/>
              <a:ext cx="1883391" cy="857168"/>
              <a:chOff x="941696" y="3016156"/>
              <a:chExt cx="1883391" cy="857168"/>
            </a:xfrm>
          </p:grpSpPr>
          <p:cxnSp>
            <p:nvCxnSpPr>
              <p:cNvPr id="19" name="直線矢印コネクタ 18">
                <a:extLst>
                  <a:ext uri="{FF2B5EF4-FFF2-40B4-BE49-F238E27FC236}">
                    <a16:creationId xmlns:a16="http://schemas.microsoft.com/office/drawing/2014/main" id="{571F993E-4B67-9C47-A7CF-6A6BED559476}"/>
                  </a:ext>
                </a:extLst>
              </p:cNvPr>
              <p:cNvCxnSpPr/>
              <p:nvPr/>
            </p:nvCxnSpPr>
            <p:spPr>
              <a:xfrm flipH="1" flipV="1">
                <a:off x="941696" y="3330054"/>
                <a:ext cx="464023" cy="20471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>
                <a:extLst>
                  <a:ext uri="{FF2B5EF4-FFF2-40B4-BE49-F238E27FC236}">
                    <a16:creationId xmlns:a16="http://schemas.microsoft.com/office/drawing/2014/main" id="{AB307009-2284-9144-9156-51215FBD7E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6913" y="3016156"/>
                <a:ext cx="1078174" cy="5186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AEA70A0-7503-7B47-BAC9-FE128934BB93}"/>
                  </a:ext>
                </a:extLst>
              </p:cNvPr>
              <p:cNvSpPr txBox="1"/>
              <p:nvPr/>
            </p:nvSpPr>
            <p:spPr>
              <a:xfrm>
                <a:off x="1173707" y="3534770"/>
                <a:ext cx="8002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/>
                  <a:t>文献値</a:t>
                </a:r>
                <a:endParaRPr kumimoji="1" lang="en-US" altLang="ja-JP" sz="1600" dirty="0"/>
              </a:p>
            </p:txBody>
          </p:sp>
        </p:grpSp>
      </p:grpSp>
      <p:pic>
        <p:nvPicPr>
          <p:cNvPr id="35" name="図 34" descr="テーブル&#10;&#10;自動的に生成された説明">
            <a:extLst>
              <a:ext uri="{FF2B5EF4-FFF2-40B4-BE49-F238E27FC236}">
                <a16:creationId xmlns:a16="http://schemas.microsoft.com/office/drawing/2014/main" id="{DE6AB9EE-AFF9-8743-9EB9-168DEC055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803707"/>
            <a:ext cx="6129518" cy="14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80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26538</TotalTime>
  <Words>797</Words>
  <Application>Microsoft Macintosh PowerPoint</Application>
  <PresentationFormat>ワイド画面</PresentationFormat>
  <Paragraphs>140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游ゴシック</vt:lpstr>
      <vt:lpstr>游ゴシック Light</vt:lpstr>
      <vt:lpstr>Arial</vt:lpstr>
      <vt:lpstr>Cambria Math</vt:lpstr>
      <vt:lpstr>Wingdings</vt:lpstr>
      <vt:lpstr>Office テーマ</vt:lpstr>
      <vt:lpstr>近赤外線観測による 遠方クェーサーの変光調査</vt:lpstr>
      <vt:lpstr>Introduction</vt:lpstr>
      <vt:lpstr>Data</vt:lpstr>
      <vt:lpstr>Data reduction</vt:lpstr>
      <vt:lpstr>Data reduction</vt:lpstr>
      <vt:lpstr>Result</vt:lpstr>
      <vt:lpstr>Result</vt:lpstr>
      <vt:lpstr>Result</vt:lpstr>
      <vt:lpstr>Result</vt:lpstr>
      <vt:lpstr>ディザリングの影響</vt:lpstr>
      <vt:lpstr>number of images vs error</vt:lpstr>
      <vt:lpstr>Summary</vt:lpstr>
      <vt:lpstr>測光誤差</vt:lpstr>
      <vt:lpstr>ゼロ点補正誤差</vt:lpstr>
      <vt:lpstr>周辺星補正誤差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なゆた User’s meeting</dc:title>
  <dc:creator>s.sekine0911</dc:creator>
  <cp:lastModifiedBy>s.sekine0911</cp:lastModifiedBy>
  <cp:revision>167</cp:revision>
  <dcterms:created xsi:type="dcterms:W3CDTF">2021-07-23T02:37:27Z</dcterms:created>
  <dcterms:modified xsi:type="dcterms:W3CDTF">2021-08-11T00:16:43Z</dcterms:modified>
</cp:coreProperties>
</file>