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326" r:id="rId3"/>
    <p:sldId id="327" r:id="rId4"/>
    <p:sldId id="334" r:id="rId5"/>
    <p:sldId id="328" r:id="rId6"/>
    <p:sldId id="329" r:id="rId7"/>
    <p:sldId id="332" r:id="rId8"/>
    <p:sldId id="330" r:id="rId9"/>
    <p:sldId id="333" r:id="rId10"/>
    <p:sldId id="33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28EA6-78B2-412E-A07C-69CDE29DC42B}" type="datetimeFigureOut">
              <a:rPr kumimoji="1" lang="ja-JP" altLang="en-US" smtClean="0"/>
              <a:t>2021/8/10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2BE5D3-2BC5-46DC-9EF8-E1EBC0BED3FF}" type="slidenum">
              <a:rPr kumimoji="1" lang="ja-JP" altLang="en-US" smtClean="0"/>
              <a:t>‹#›</a:t>
            </a:fld>
            <a:endParaRPr kumimoji="1" lang="ja-JP" altLang="en-US"/>
          </a:p>
        </p:txBody>
      </p:sp>
    </p:spTree>
    <p:extLst>
      <p:ext uri="{BB962C8B-B14F-4D97-AF65-F5344CB8AC3E}">
        <p14:creationId xmlns:p14="http://schemas.microsoft.com/office/powerpoint/2010/main" val="2215387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2002725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29289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315264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173985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3241001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122231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39299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376487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243850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15057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1BBCBA-0B8D-48E3-AF81-222DDADB9BBE}" type="datetimeFigureOut">
              <a:rPr kumimoji="1" lang="ja-JP" altLang="en-US" smtClean="0"/>
              <a:t>2021/8/10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370554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11BBCBA-0B8D-48E3-AF81-222DDADB9BBE}" type="datetimeFigureOut">
              <a:rPr kumimoji="1" lang="ja-JP" altLang="en-US" smtClean="0"/>
              <a:t>2021/8/10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EAC4DF6-13E3-4E16-ADAE-31DD00CC3932}" type="slidenum">
              <a:rPr kumimoji="1" lang="ja-JP" altLang="en-US" smtClean="0"/>
              <a:t>‹#›</a:t>
            </a:fld>
            <a:endParaRPr kumimoji="1" lang="ja-JP" altLang="en-US"/>
          </a:p>
        </p:txBody>
      </p:sp>
    </p:spTree>
    <p:extLst>
      <p:ext uri="{BB962C8B-B14F-4D97-AF65-F5344CB8AC3E}">
        <p14:creationId xmlns:p14="http://schemas.microsoft.com/office/powerpoint/2010/main" val="14442368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79CFD-65E9-4552-988F-3256BCD6BEDC}"/>
              </a:ext>
            </a:extLst>
          </p:cNvPr>
          <p:cNvSpPr>
            <a:spLocks noGrp="1"/>
          </p:cNvSpPr>
          <p:nvPr>
            <p:ph type="ctrTitle"/>
          </p:nvPr>
        </p:nvSpPr>
        <p:spPr/>
        <p:txBody>
          <a:bodyPr/>
          <a:lstStyle/>
          <a:p>
            <a:r>
              <a:rPr kumimoji="1" lang="ja-JP" altLang="en-US" dirty="0"/>
              <a:t>高校生実習における脈動変光星の観測</a:t>
            </a:r>
          </a:p>
        </p:txBody>
      </p:sp>
      <p:sp>
        <p:nvSpPr>
          <p:cNvPr id="3" name="字幕 2">
            <a:extLst>
              <a:ext uri="{FF2B5EF4-FFF2-40B4-BE49-F238E27FC236}">
                <a16:creationId xmlns:a16="http://schemas.microsoft.com/office/drawing/2014/main" id="{3A8631E1-721C-42F4-B575-DF365A7B92B0}"/>
              </a:ext>
            </a:extLst>
          </p:cNvPr>
          <p:cNvSpPr>
            <a:spLocks noGrp="1"/>
          </p:cNvSpPr>
          <p:nvPr>
            <p:ph type="subTitle" idx="1"/>
          </p:nvPr>
        </p:nvSpPr>
        <p:spPr/>
        <p:txBody>
          <a:bodyPr/>
          <a:lstStyle/>
          <a:p>
            <a:r>
              <a:rPr kumimoji="1" lang="ja-JP" altLang="en-US" dirty="0"/>
              <a:t>大島誠人</a:t>
            </a:r>
          </a:p>
        </p:txBody>
      </p:sp>
    </p:spTree>
    <p:extLst>
      <p:ext uri="{BB962C8B-B14F-4D97-AF65-F5344CB8AC3E}">
        <p14:creationId xmlns:p14="http://schemas.microsoft.com/office/powerpoint/2010/main" val="3279215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5BDA94-720B-4646-9E1E-AA28EE7F5620}"/>
              </a:ext>
            </a:extLst>
          </p:cNvPr>
          <p:cNvSpPr>
            <a:spLocks noGrp="1"/>
          </p:cNvSpPr>
          <p:nvPr>
            <p:ph type="title"/>
          </p:nvPr>
        </p:nvSpPr>
        <p:spPr/>
        <p:txBody>
          <a:bodyPr/>
          <a:lstStyle/>
          <a:p>
            <a:r>
              <a:rPr kumimoji="1" lang="ja-JP" altLang="en-US" dirty="0"/>
              <a:t>今後どういうことがさらにできるか？</a:t>
            </a:r>
          </a:p>
        </p:txBody>
      </p:sp>
      <p:sp>
        <p:nvSpPr>
          <p:cNvPr id="3" name="コンテンツ プレースホルダー 2">
            <a:extLst>
              <a:ext uri="{FF2B5EF4-FFF2-40B4-BE49-F238E27FC236}">
                <a16:creationId xmlns:a16="http://schemas.microsoft.com/office/drawing/2014/main" id="{D883CA55-AC8E-4D6F-B6FB-C25B9736DC16}"/>
              </a:ext>
            </a:extLst>
          </p:cNvPr>
          <p:cNvSpPr>
            <a:spLocks noGrp="1"/>
          </p:cNvSpPr>
          <p:nvPr>
            <p:ph idx="1"/>
          </p:nvPr>
        </p:nvSpPr>
        <p:spPr/>
        <p:txBody>
          <a:bodyPr/>
          <a:lstStyle/>
          <a:p>
            <a:r>
              <a:rPr kumimoji="1" lang="ja-JP" altLang="en-US" dirty="0"/>
              <a:t>なゆたによる分光同時観測</a:t>
            </a:r>
            <a:endParaRPr kumimoji="1" lang="en-US" altLang="ja-JP" dirty="0"/>
          </a:p>
          <a:p>
            <a:pPr marL="0" indent="0">
              <a:buNone/>
            </a:pPr>
            <a:r>
              <a:rPr lang="ja-JP" altLang="en-US" dirty="0"/>
              <a:t>　ー膨張収縮速度や、温度変化に対応した変化をとらえることができないないか？</a:t>
            </a:r>
            <a:endParaRPr lang="en-US" altLang="ja-JP" dirty="0"/>
          </a:p>
          <a:p>
            <a:r>
              <a:rPr lang="ja-JP" altLang="en-US" dirty="0"/>
              <a:t>分光による金属量の見積もり</a:t>
            </a:r>
            <a:endParaRPr lang="en-US" altLang="ja-JP" dirty="0"/>
          </a:p>
          <a:p>
            <a:pPr marL="0" indent="0">
              <a:buNone/>
            </a:pPr>
            <a:r>
              <a:rPr lang="ja-JP" altLang="en-US" dirty="0"/>
              <a:t>　ー高校物理・地学の範囲で手の届く科学的な議論として行うのが難しいようにも思える</a:t>
            </a:r>
            <a:endParaRPr lang="en-US" altLang="ja-JP" dirty="0"/>
          </a:p>
          <a:p>
            <a:r>
              <a:rPr kumimoji="1" lang="ja-JP" altLang="en-US" dirty="0"/>
              <a:t>あまり研究が進んでいない天体にターゲットを広げる</a:t>
            </a:r>
            <a:endParaRPr kumimoji="1" lang="en-US" altLang="ja-JP" dirty="0"/>
          </a:p>
          <a:p>
            <a:r>
              <a:rPr lang="ja-JP" altLang="en-US" dirty="0"/>
              <a:t>温度の見積もりはこれでいいのか？</a:t>
            </a:r>
            <a:endParaRPr lang="en-US" altLang="ja-JP" dirty="0"/>
          </a:p>
          <a:p>
            <a:pPr marL="0" indent="0">
              <a:buNone/>
            </a:pPr>
            <a:r>
              <a:rPr kumimoji="1" lang="ja-JP" altLang="en-US" dirty="0"/>
              <a:t>　ーテーブルを使った方が簡単だが、教育効果を考えると？</a:t>
            </a:r>
          </a:p>
        </p:txBody>
      </p:sp>
    </p:spTree>
    <p:extLst>
      <p:ext uri="{BB962C8B-B14F-4D97-AF65-F5344CB8AC3E}">
        <p14:creationId xmlns:p14="http://schemas.microsoft.com/office/powerpoint/2010/main" val="3243593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9B2103-9013-4178-AFC4-4639C227B01D}"/>
              </a:ext>
            </a:extLst>
          </p:cNvPr>
          <p:cNvSpPr>
            <a:spLocks noGrp="1"/>
          </p:cNvSpPr>
          <p:nvPr>
            <p:ph type="title"/>
          </p:nvPr>
        </p:nvSpPr>
        <p:spPr/>
        <p:txBody>
          <a:bodyPr/>
          <a:lstStyle/>
          <a:p>
            <a:r>
              <a:rPr kumimoji="1" lang="ja-JP" altLang="en-US" dirty="0"/>
              <a:t>測光観測でなにができるか？</a:t>
            </a:r>
          </a:p>
        </p:txBody>
      </p:sp>
      <p:sp>
        <p:nvSpPr>
          <p:cNvPr id="3" name="コンテンツ プレースホルダー 2">
            <a:extLst>
              <a:ext uri="{FF2B5EF4-FFF2-40B4-BE49-F238E27FC236}">
                <a16:creationId xmlns:a16="http://schemas.microsoft.com/office/drawing/2014/main" id="{EA4D49AC-497A-4EF5-A716-13BFBE641D0B}"/>
              </a:ext>
            </a:extLst>
          </p:cNvPr>
          <p:cNvSpPr>
            <a:spLocks noGrp="1"/>
          </p:cNvSpPr>
          <p:nvPr>
            <p:ph idx="1"/>
          </p:nvPr>
        </p:nvSpPr>
        <p:spPr>
          <a:xfrm>
            <a:off x="845127" y="1828800"/>
            <a:ext cx="5250873" cy="4351337"/>
          </a:xfrm>
        </p:spPr>
        <p:txBody>
          <a:bodyPr/>
          <a:lstStyle/>
          <a:p>
            <a:r>
              <a:rPr kumimoji="1" lang="ja-JP" altLang="en-US" dirty="0"/>
              <a:t>高校生実習で</a:t>
            </a:r>
            <a:r>
              <a:rPr kumimoji="1" lang="en-US" altLang="ja-JP" dirty="0"/>
              <a:t>60cm</a:t>
            </a:r>
            <a:r>
              <a:rPr kumimoji="1" lang="ja-JP" altLang="en-US" dirty="0"/>
              <a:t>望遠鏡と</a:t>
            </a:r>
            <a:r>
              <a:rPr kumimoji="1" lang="en-US" altLang="ja-JP" dirty="0"/>
              <a:t>CCD</a:t>
            </a:r>
            <a:r>
              <a:rPr kumimoji="1" lang="ja-JP" altLang="en-US" dirty="0"/>
              <a:t>カメラを使って行う研究観測</a:t>
            </a:r>
            <a:endParaRPr kumimoji="1" lang="en-US" altLang="ja-JP" dirty="0"/>
          </a:p>
          <a:p>
            <a:r>
              <a:rPr kumimoji="1" lang="ja-JP" altLang="en-US" dirty="0"/>
              <a:t>かつて、京都大学で行われていた体験型学習講座</a:t>
            </a:r>
            <a:r>
              <a:rPr kumimoji="1" lang="en-US" altLang="ja-JP" dirty="0"/>
              <a:t>ELCAS</a:t>
            </a:r>
            <a:r>
              <a:rPr kumimoji="1" lang="ja-JP" altLang="en-US" dirty="0"/>
              <a:t>で短周期の変光星を測光観測を行い、星の半径や温度の変化を求める実習を行った（野上他 </a:t>
            </a:r>
            <a:r>
              <a:rPr kumimoji="1" lang="en-US" altLang="ja-JP" dirty="0"/>
              <a:t>2009</a:t>
            </a:r>
            <a:r>
              <a:rPr lang="ja-JP" altLang="en-US" dirty="0"/>
              <a:t>、上村他 </a:t>
            </a:r>
            <a:r>
              <a:rPr lang="en-US" altLang="ja-JP" dirty="0"/>
              <a:t>2009</a:t>
            </a:r>
            <a:r>
              <a:rPr kumimoji="1" lang="ja-JP" altLang="en-US" dirty="0"/>
              <a:t>）</a:t>
            </a:r>
            <a:endParaRPr kumimoji="1" lang="en-US" altLang="ja-JP" dirty="0"/>
          </a:p>
          <a:p>
            <a:r>
              <a:rPr lang="ja-JP" altLang="en-US" dirty="0"/>
              <a:t>高校生むけの実習として定番化できないか？</a:t>
            </a:r>
            <a:endParaRPr kumimoji="1" lang="ja-JP" altLang="en-US" dirty="0"/>
          </a:p>
        </p:txBody>
      </p:sp>
      <p:pic>
        <p:nvPicPr>
          <p:cNvPr id="5" name="図 4">
            <a:extLst>
              <a:ext uri="{FF2B5EF4-FFF2-40B4-BE49-F238E27FC236}">
                <a16:creationId xmlns:a16="http://schemas.microsoft.com/office/drawing/2014/main" id="{09114BBD-F30B-45E0-AE91-1C9773EB00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4356" y="1395382"/>
            <a:ext cx="5034671" cy="5462618"/>
          </a:xfrm>
          <a:prstGeom prst="rect">
            <a:avLst/>
          </a:prstGeom>
        </p:spPr>
      </p:pic>
    </p:spTree>
    <p:extLst>
      <p:ext uri="{BB962C8B-B14F-4D97-AF65-F5344CB8AC3E}">
        <p14:creationId xmlns:p14="http://schemas.microsoft.com/office/powerpoint/2010/main" val="2359568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E49C51-774D-4F1A-94B4-63DCFF4BB76A}"/>
              </a:ext>
            </a:extLst>
          </p:cNvPr>
          <p:cNvSpPr>
            <a:spLocks noGrp="1"/>
          </p:cNvSpPr>
          <p:nvPr>
            <p:ph type="title"/>
          </p:nvPr>
        </p:nvSpPr>
        <p:spPr/>
        <p:txBody>
          <a:bodyPr/>
          <a:lstStyle/>
          <a:p>
            <a:r>
              <a:rPr lang="en-US" altLang="ja-JP" dirty="0"/>
              <a:t>δ </a:t>
            </a:r>
            <a:r>
              <a:rPr lang="en-US" altLang="ja-JP" dirty="0" err="1"/>
              <a:t>Sct</a:t>
            </a:r>
            <a:r>
              <a:rPr lang="ja-JP" altLang="en-US" dirty="0"/>
              <a:t>型、</a:t>
            </a:r>
            <a:r>
              <a:rPr lang="en-US" altLang="ja-JP" dirty="0"/>
              <a:t>SX </a:t>
            </a:r>
            <a:r>
              <a:rPr lang="en-US" altLang="ja-JP" dirty="0" err="1"/>
              <a:t>Phe</a:t>
            </a:r>
            <a:r>
              <a:rPr lang="ja-JP" altLang="en-US" dirty="0"/>
              <a:t>型</a:t>
            </a:r>
            <a:endParaRPr kumimoji="1" lang="ja-JP" altLang="en-US" dirty="0"/>
          </a:p>
        </p:txBody>
      </p:sp>
      <p:sp>
        <p:nvSpPr>
          <p:cNvPr id="3" name="コンテンツ プレースホルダー 2">
            <a:extLst>
              <a:ext uri="{FF2B5EF4-FFF2-40B4-BE49-F238E27FC236}">
                <a16:creationId xmlns:a16="http://schemas.microsoft.com/office/drawing/2014/main" id="{6555D277-DBBE-4BDC-98FD-81FFC9C7DC68}"/>
              </a:ext>
            </a:extLst>
          </p:cNvPr>
          <p:cNvSpPr>
            <a:spLocks noGrp="1"/>
          </p:cNvSpPr>
          <p:nvPr>
            <p:ph idx="1"/>
          </p:nvPr>
        </p:nvSpPr>
        <p:spPr>
          <a:xfrm>
            <a:off x="304801" y="1828800"/>
            <a:ext cx="6433624" cy="4351337"/>
          </a:xfrm>
        </p:spPr>
        <p:txBody>
          <a:bodyPr>
            <a:normAutofit lnSpcReduction="10000"/>
          </a:bodyPr>
          <a:lstStyle/>
          <a:p>
            <a:r>
              <a:rPr lang="ja-JP" altLang="en-US" dirty="0"/>
              <a:t>セファイド不安定帯に位置する天体のうちで巨星～準矮星に位置する変光星</a:t>
            </a:r>
            <a:r>
              <a:rPr lang="en-US" altLang="ja-JP" dirty="0"/>
              <a:t>(Pop I </a:t>
            </a:r>
            <a:r>
              <a:rPr lang="ja-JP" altLang="en-US" dirty="0"/>
              <a:t>＝</a:t>
            </a:r>
            <a:r>
              <a:rPr lang="en-US" altLang="ja-JP" dirty="0"/>
              <a:t>δ </a:t>
            </a:r>
            <a:r>
              <a:rPr lang="en-US" altLang="ja-JP" dirty="0" err="1"/>
              <a:t>Sct</a:t>
            </a:r>
            <a:r>
              <a:rPr lang="ja-JP" altLang="en-US" dirty="0"/>
              <a:t>、</a:t>
            </a:r>
            <a:r>
              <a:rPr lang="en-US" altLang="ja-JP" dirty="0"/>
              <a:t>Pop II</a:t>
            </a:r>
            <a:r>
              <a:rPr lang="ja-JP" altLang="en-US" dirty="0"/>
              <a:t>＝</a:t>
            </a:r>
            <a:r>
              <a:rPr lang="en-US" altLang="ja-JP" dirty="0"/>
              <a:t>SX PHE)</a:t>
            </a:r>
            <a:endParaRPr kumimoji="1" lang="en-US" altLang="ja-JP" dirty="0"/>
          </a:p>
          <a:p>
            <a:r>
              <a:rPr kumimoji="1" lang="ja-JP" altLang="en-US" dirty="0"/>
              <a:t>軌道周期が短い　</a:t>
            </a:r>
            <a:r>
              <a:rPr lang="en-US" altLang="ja-JP" dirty="0">
                <a:solidFill>
                  <a:srgbClr val="FF0000"/>
                </a:solidFill>
              </a:rPr>
              <a:t>1</a:t>
            </a:r>
            <a:r>
              <a:rPr kumimoji="1" lang="ja-JP" altLang="en-US" dirty="0">
                <a:solidFill>
                  <a:srgbClr val="FF0000"/>
                </a:solidFill>
              </a:rPr>
              <a:t>晩でできる</a:t>
            </a:r>
            <a:endParaRPr kumimoji="1" lang="en-US" altLang="ja-JP" dirty="0">
              <a:solidFill>
                <a:srgbClr val="FF0000"/>
              </a:solidFill>
            </a:endParaRPr>
          </a:p>
          <a:p>
            <a:pPr marL="0" indent="0">
              <a:buNone/>
            </a:pPr>
            <a:r>
              <a:rPr lang="ja-JP" altLang="en-US" dirty="0"/>
              <a:t>　ー変光の振幅は</a:t>
            </a:r>
            <a:r>
              <a:rPr lang="en-US" altLang="ja-JP" dirty="0"/>
              <a:t>0.9</a:t>
            </a:r>
            <a:r>
              <a:rPr lang="ja-JP" altLang="en-US" dirty="0"/>
              <a:t>等以下</a:t>
            </a:r>
            <a:endParaRPr lang="en-US" altLang="ja-JP" dirty="0"/>
          </a:p>
          <a:p>
            <a:pPr marL="0" indent="0">
              <a:buNone/>
            </a:pPr>
            <a:r>
              <a:rPr lang="ja-JP" altLang="en-US" dirty="0"/>
              <a:t>　ー</a:t>
            </a:r>
            <a:r>
              <a:rPr lang="en-US" altLang="ja-JP" dirty="0"/>
              <a:t>CCD</a:t>
            </a:r>
            <a:r>
              <a:rPr lang="ja-JP" altLang="en-US" dirty="0"/>
              <a:t>測光で十分精度の得られるものを選ぶ</a:t>
            </a:r>
            <a:endParaRPr lang="en-US" altLang="ja-JP" dirty="0"/>
          </a:p>
          <a:p>
            <a:r>
              <a:rPr kumimoji="1" lang="ja-JP" altLang="en-US" dirty="0"/>
              <a:t>複数の周期を持つことが多い</a:t>
            </a:r>
            <a:endParaRPr kumimoji="1" lang="en-US" altLang="ja-JP" dirty="0"/>
          </a:p>
          <a:p>
            <a:pPr marL="0" indent="0">
              <a:buNone/>
            </a:pPr>
            <a:r>
              <a:rPr lang="ja-JP" altLang="en-US" dirty="0"/>
              <a:t>　ーここをさらにつきつめれば星振学への応用も可能</a:t>
            </a:r>
            <a:endParaRPr kumimoji="1" lang="en-US" altLang="ja-JP" dirty="0"/>
          </a:p>
        </p:txBody>
      </p:sp>
      <p:pic>
        <p:nvPicPr>
          <p:cNvPr id="5" name="図 4">
            <a:extLst>
              <a:ext uri="{FF2B5EF4-FFF2-40B4-BE49-F238E27FC236}">
                <a16:creationId xmlns:a16="http://schemas.microsoft.com/office/drawing/2014/main" id="{CC636DAD-AFF4-498A-BD5C-6D11A36699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8425" y="0"/>
            <a:ext cx="5148774" cy="6762057"/>
          </a:xfrm>
          <a:prstGeom prst="rect">
            <a:avLst/>
          </a:prstGeom>
        </p:spPr>
      </p:pic>
    </p:spTree>
    <p:extLst>
      <p:ext uri="{BB962C8B-B14F-4D97-AF65-F5344CB8AC3E}">
        <p14:creationId xmlns:p14="http://schemas.microsoft.com/office/powerpoint/2010/main" val="76084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C4A0D-9FB1-4F40-94CB-4DE5BBA97ABF}"/>
              </a:ext>
            </a:extLst>
          </p:cNvPr>
          <p:cNvSpPr>
            <a:spLocks noGrp="1"/>
          </p:cNvSpPr>
          <p:nvPr>
            <p:ph type="title"/>
          </p:nvPr>
        </p:nvSpPr>
        <p:spPr>
          <a:xfrm>
            <a:off x="647271" y="27443"/>
            <a:ext cx="10515600" cy="1325562"/>
          </a:xfrm>
        </p:spPr>
        <p:txBody>
          <a:bodyPr/>
          <a:lstStyle/>
          <a:p>
            <a:r>
              <a:rPr kumimoji="1" lang="ja-JP" altLang="en-US" dirty="0"/>
              <a:t>実習の流れ</a:t>
            </a:r>
          </a:p>
        </p:txBody>
      </p:sp>
      <p:sp>
        <p:nvSpPr>
          <p:cNvPr id="3" name="コンテンツ プレースホルダー 2">
            <a:extLst>
              <a:ext uri="{FF2B5EF4-FFF2-40B4-BE49-F238E27FC236}">
                <a16:creationId xmlns:a16="http://schemas.microsoft.com/office/drawing/2014/main" id="{8B64AFDF-2963-46E6-BF1D-F3078E786A3A}"/>
              </a:ext>
            </a:extLst>
          </p:cNvPr>
          <p:cNvSpPr>
            <a:spLocks noGrp="1"/>
          </p:cNvSpPr>
          <p:nvPr>
            <p:ph idx="1"/>
          </p:nvPr>
        </p:nvSpPr>
        <p:spPr>
          <a:xfrm>
            <a:off x="792382" y="1252128"/>
            <a:ext cx="4500596" cy="4351337"/>
          </a:xfrm>
        </p:spPr>
        <p:txBody>
          <a:bodyPr>
            <a:noAutofit/>
          </a:bodyPr>
          <a:lstStyle/>
          <a:p>
            <a:r>
              <a:rPr kumimoji="1" lang="en-US" altLang="ja-JP" dirty="0"/>
              <a:t>60cm</a:t>
            </a:r>
            <a:r>
              <a:rPr kumimoji="1" lang="ja-JP" altLang="en-US" dirty="0"/>
              <a:t>による測光観測</a:t>
            </a:r>
            <a:endParaRPr kumimoji="1" lang="en-US" altLang="ja-JP" dirty="0"/>
          </a:p>
          <a:p>
            <a:endParaRPr lang="en-US" altLang="ja-JP" dirty="0"/>
          </a:p>
          <a:p>
            <a:endParaRPr lang="en-US" altLang="ja-JP" dirty="0"/>
          </a:p>
          <a:p>
            <a:r>
              <a:rPr lang="ja-JP" altLang="en-US" dirty="0"/>
              <a:t>等級への換算（相対測光）</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r>
              <a:rPr lang="ja-JP" altLang="en-US" dirty="0"/>
              <a:t>色指数への変換</a:t>
            </a:r>
            <a:endParaRPr lang="en-US" altLang="ja-JP" dirty="0"/>
          </a:p>
        </p:txBody>
      </p:sp>
      <p:sp>
        <p:nvSpPr>
          <p:cNvPr id="4" name="コンテンツ プレースホルダー 2">
            <a:extLst>
              <a:ext uri="{FF2B5EF4-FFF2-40B4-BE49-F238E27FC236}">
                <a16:creationId xmlns:a16="http://schemas.microsoft.com/office/drawing/2014/main" id="{334903FB-7437-42B4-A986-8AF5A87D8EE2}"/>
              </a:ext>
            </a:extLst>
          </p:cNvPr>
          <p:cNvSpPr txBox="1">
            <a:spLocks/>
          </p:cNvSpPr>
          <p:nvPr/>
        </p:nvSpPr>
        <p:spPr>
          <a:xfrm>
            <a:off x="6452992" y="1498941"/>
            <a:ext cx="5491089" cy="53590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r>
              <a:rPr lang="ja-JP" altLang="en-US" dirty="0"/>
              <a:t>画像の解析</a:t>
            </a:r>
            <a:endParaRPr lang="en-US" altLang="ja-JP" dirty="0"/>
          </a:p>
          <a:p>
            <a:endParaRPr lang="en-US" altLang="ja-JP" dirty="0"/>
          </a:p>
          <a:p>
            <a:endParaRPr lang="en-US" altLang="ja-JP" dirty="0"/>
          </a:p>
          <a:p>
            <a:endParaRPr lang="en-US" altLang="ja-JP" dirty="0"/>
          </a:p>
          <a:p>
            <a:endParaRPr lang="en-US" altLang="ja-JP" dirty="0"/>
          </a:p>
          <a:p>
            <a:r>
              <a:rPr lang="ja-JP" altLang="en-US" dirty="0"/>
              <a:t>等級への換算（実スケール）</a:t>
            </a:r>
            <a:endParaRPr lang="en-US" altLang="ja-JP" dirty="0"/>
          </a:p>
          <a:p>
            <a:endParaRPr lang="en-US" altLang="ja-JP" dirty="0"/>
          </a:p>
          <a:p>
            <a:endParaRPr lang="en-US" altLang="ja-JP" dirty="0"/>
          </a:p>
          <a:p>
            <a:endParaRPr lang="en-US" altLang="ja-JP" dirty="0"/>
          </a:p>
          <a:p>
            <a:r>
              <a:rPr lang="ja-JP" altLang="en-US" dirty="0"/>
              <a:t>恒星の物理的なパラメータを算出</a:t>
            </a:r>
            <a:endParaRPr lang="en-US" altLang="ja-JP" dirty="0"/>
          </a:p>
          <a:p>
            <a:endParaRPr lang="en-US" altLang="ja-JP" dirty="0"/>
          </a:p>
        </p:txBody>
      </p:sp>
      <p:sp>
        <p:nvSpPr>
          <p:cNvPr id="5" name="矢印: 左カーブ 4">
            <a:extLst>
              <a:ext uri="{FF2B5EF4-FFF2-40B4-BE49-F238E27FC236}">
                <a16:creationId xmlns:a16="http://schemas.microsoft.com/office/drawing/2014/main" id="{3B584A86-719A-4BC7-A010-0F920F9C5F35}"/>
              </a:ext>
            </a:extLst>
          </p:cNvPr>
          <p:cNvSpPr/>
          <p:nvPr/>
        </p:nvSpPr>
        <p:spPr>
          <a:xfrm>
            <a:off x="5164251" y="1041975"/>
            <a:ext cx="1066806" cy="1371290"/>
          </a:xfrm>
          <a:prstGeom prst="curvedLeftArrow">
            <a:avLst>
              <a:gd name="adj1" fmla="val 48449"/>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矢印: 左カーブ 5">
            <a:extLst>
              <a:ext uri="{FF2B5EF4-FFF2-40B4-BE49-F238E27FC236}">
                <a16:creationId xmlns:a16="http://schemas.microsoft.com/office/drawing/2014/main" id="{B3AA1C1A-114E-4FAF-8A5A-35FFCB0ABFE8}"/>
              </a:ext>
            </a:extLst>
          </p:cNvPr>
          <p:cNvSpPr/>
          <p:nvPr/>
        </p:nvSpPr>
        <p:spPr>
          <a:xfrm>
            <a:off x="5144584" y="3767255"/>
            <a:ext cx="1040906" cy="1428790"/>
          </a:xfrm>
          <a:prstGeom prst="curvedLeftArrow">
            <a:avLst>
              <a:gd name="adj1" fmla="val 48449"/>
              <a:gd name="adj2" fmla="val 4536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矢印: 右カーブ 6">
            <a:extLst>
              <a:ext uri="{FF2B5EF4-FFF2-40B4-BE49-F238E27FC236}">
                <a16:creationId xmlns:a16="http://schemas.microsoft.com/office/drawing/2014/main" id="{546C0521-75EB-41C2-8C2E-CFFAA3D3B782}"/>
              </a:ext>
            </a:extLst>
          </p:cNvPr>
          <p:cNvSpPr/>
          <p:nvPr/>
        </p:nvSpPr>
        <p:spPr>
          <a:xfrm>
            <a:off x="5220124" y="2299537"/>
            <a:ext cx="1066806" cy="1555541"/>
          </a:xfrm>
          <a:prstGeom prst="curvedRightArrow">
            <a:avLst>
              <a:gd name="adj1" fmla="val 50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テキスト ボックス 7">
            <a:extLst>
              <a:ext uri="{FF2B5EF4-FFF2-40B4-BE49-F238E27FC236}">
                <a16:creationId xmlns:a16="http://schemas.microsoft.com/office/drawing/2014/main" id="{A3FF3B0F-F479-466E-98B6-15BA240D482C}"/>
              </a:ext>
            </a:extLst>
          </p:cNvPr>
          <p:cNvSpPr txBox="1"/>
          <p:nvPr/>
        </p:nvSpPr>
        <p:spPr>
          <a:xfrm>
            <a:off x="3183946" y="1976371"/>
            <a:ext cx="1338828" cy="646331"/>
          </a:xfrm>
          <a:prstGeom prst="rect">
            <a:avLst/>
          </a:prstGeom>
          <a:noFill/>
        </p:spPr>
        <p:txBody>
          <a:bodyPr wrap="none" rtlCol="0">
            <a:spAutoFit/>
          </a:bodyPr>
          <a:lstStyle/>
          <a:p>
            <a:r>
              <a:rPr kumimoji="1" lang="ja-JP" altLang="en-US" dirty="0"/>
              <a:t>等級の概念</a:t>
            </a:r>
            <a:endParaRPr kumimoji="1" lang="en-US" altLang="ja-JP" dirty="0"/>
          </a:p>
          <a:p>
            <a:r>
              <a:rPr kumimoji="1" lang="ja-JP" altLang="en-US" dirty="0"/>
              <a:t>対数</a:t>
            </a:r>
          </a:p>
        </p:txBody>
      </p:sp>
      <p:sp>
        <p:nvSpPr>
          <p:cNvPr id="9" name="テキスト ボックス 8">
            <a:extLst>
              <a:ext uri="{FF2B5EF4-FFF2-40B4-BE49-F238E27FC236}">
                <a16:creationId xmlns:a16="http://schemas.microsoft.com/office/drawing/2014/main" id="{1762628D-CE00-4FD6-AE7D-F8A08F8CD6D2}"/>
              </a:ext>
            </a:extLst>
          </p:cNvPr>
          <p:cNvSpPr txBox="1"/>
          <p:nvPr/>
        </p:nvSpPr>
        <p:spPr>
          <a:xfrm>
            <a:off x="6504033" y="638960"/>
            <a:ext cx="1569660" cy="646331"/>
          </a:xfrm>
          <a:prstGeom prst="rect">
            <a:avLst/>
          </a:prstGeom>
          <a:noFill/>
        </p:spPr>
        <p:txBody>
          <a:bodyPr wrap="none" rtlCol="0">
            <a:spAutoFit/>
          </a:bodyPr>
          <a:lstStyle/>
          <a:p>
            <a:r>
              <a:rPr kumimoji="1" lang="ja-JP" altLang="en-US" dirty="0"/>
              <a:t>望遠鏡の操作</a:t>
            </a:r>
            <a:endParaRPr kumimoji="1" lang="en-US" altLang="ja-JP" dirty="0"/>
          </a:p>
          <a:p>
            <a:r>
              <a:rPr kumimoji="1" lang="en-US" altLang="ja-JP" dirty="0"/>
              <a:t>UNIX</a:t>
            </a:r>
            <a:r>
              <a:rPr kumimoji="1" lang="ja-JP" altLang="en-US" dirty="0"/>
              <a:t>の使用</a:t>
            </a:r>
          </a:p>
        </p:txBody>
      </p:sp>
      <p:sp>
        <p:nvSpPr>
          <p:cNvPr id="10" name="テキスト ボックス 9">
            <a:extLst>
              <a:ext uri="{FF2B5EF4-FFF2-40B4-BE49-F238E27FC236}">
                <a16:creationId xmlns:a16="http://schemas.microsoft.com/office/drawing/2014/main" id="{0E447C06-B430-47D6-8E8B-474659E083EA}"/>
              </a:ext>
            </a:extLst>
          </p:cNvPr>
          <p:cNvSpPr txBox="1"/>
          <p:nvPr/>
        </p:nvSpPr>
        <p:spPr>
          <a:xfrm>
            <a:off x="6592147" y="2386128"/>
            <a:ext cx="1752659" cy="369332"/>
          </a:xfrm>
          <a:prstGeom prst="rect">
            <a:avLst/>
          </a:prstGeom>
          <a:noFill/>
        </p:spPr>
        <p:txBody>
          <a:bodyPr wrap="none" rtlCol="0">
            <a:spAutoFit/>
          </a:bodyPr>
          <a:lstStyle/>
          <a:p>
            <a:r>
              <a:rPr kumimoji="1" lang="en-US" altLang="ja-JP" dirty="0"/>
              <a:t>Windows</a:t>
            </a:r>
            <a:r>
              <a:rPr kumimoji="1" lang="ja-JP" altLang="en-US" dirty="0"/>
              <a:t>の使用</a:t>
            </a:r>
          </a:p>
        </p:txBody>
      </p:sp>
      <p:sp>
        <p:nvSpPr>
          <p:cNvPr id="11" name="テキスト ボックス 10">
            <a:extLst>
              <a:ext uri="{FF2B5EF4-FFF2-40B4-BE49-F238E27FC236}">
                <a16:creationId xmlns:a16="http://schemas.microsoft.com/office/drawing/2014/main" id="{1317C87B-548F-41F0-B89E-FFD8175F8D44}"/>
              </a:ext>
            </a:extLst>
          </p:cNvPr>
          <p:cNvSpPr txBox="1"/>
          <p:nvPr/>
        </p:nvSpPr>
        <p:spPr>
          <a:xfrm>
            <a:off x="6591608" y="3243130"/>
            <a:ext cx="1349665" cy="369332"/>
          </a:xfrm>
          <a:prstGeom prst="rect">
            <a:avLst/>
          </a:prstGeom>
          <a:noFill/>
        </p:spPr>
        <p:txBody>
          <a:bodyPr wrap="none" rtlCol="0">
            <a:spAutoFit/>
          </a:bodyPr>
          <a:lstStyle/>
          <a:p>
            <a:r>
              <a:rPr kumimoji="1" lang="en-US" altLang="ja-JP" dirty="0"/>
              <a:t>Excel</a:t>
            </a:r>
            <a:r>
              <a:rPr kumimoji="1" lang="ja-JP" altLang="en-US" dirty="0"/>
              <a:t>の関数</a:t>
            </a:r>
          </a:p>
        </p:txBody>
      </p:sp>
      <p:sp>
        <p:nvSpPr>
          <p:cNvPr id="12" name="テキスト ボックス 11">
            <a:extLst>
              <a:ext uri="{FF2B5EF4-FFF2-40B4-BE49-F238E27FC236}">
                <a16:creationId xmlns:a16="http://schemas.microsoft.com/office/drawing/2014/main" id="{0051D6D5-8EE9-4142-9D7A-8196D2B3108A}"/>
              </a:ext>
            </a:extLst>
          </p:cNvPr>
          <p:cNvSpPr txBox="1"/>
          <p:nvPr/>
        </p:nvSpPr>
        <p:spPr>
          <a:xfrm>
            <a:off x="3190809" y="3993804"/>
            <a:ext cx="1107996" cy="369332"/>
          </a:xfrm>
          <a:prstGeom prst="rect">
            <a:avLst/>
          </a:prstGeom>
          <a:noFill/>
        </p:spPr>
        <p:txBody>
          <a:bodyPr wrap="none" rtlCol="0">
            <a:spAutoFit/>
          </a:bodyPr>
          <a:lstStyle/>
          <a:p>
            <a:r>
              <a:rPr kumimoji="1" lang="ja-JP" altLang="en-US" dirty="0"/>
              <a:t>黒体放射</a:t>
            </a:r>
          </a:p>
        </p:txBody>
      </p:sp>
      <p:sp>
        <p:nvSpPr>
          <p:cNvPr id="13" name="テキスト ボックス 12">
            <a:extLst>
              <a:ext uri="{FF2B5EF4-FFF2-40B4-BE49-F238E27FC236}">
                <a16:creationId xmlns:a16="http://schemas.microsoft.com/office/drawing/2014/main" id="{0A7E59E4-0FFA-41C0-B940-5A6BD8F1B0AA}"/>
              </a:ext>
            </a:extLst>
          </p:cNvPr>
          <p:cNvSpPr txBox="1"/>
          <p:nvPr/>
        </p:nvSpPr>
        <p:spPr>
          <a:xfrm>
            <a:off x="6429609" y="4957134"/>
            <a:ext cx="3021981" cy="646331"/>
          </a:xfrm>
          <a:prstGeom prst="rect">
            <a:avLst/>
          </a:prstGeom>
          <a:noFill/>
        </p:spPr>
        <p:txBody>
          <a:bodyPr wrap="none" rtlCol="0">
            <a:spAutoFit/>
          </a:bodyPr>
          <a:lstStyle/>
          <a:p>
            <a:r>
              <a:rPr kumimoji="1" lang="ja-JP" altLang="en-US" dirty="0"/>
              <a:t>ステファン・ボルツマンの法則</a:t>
            </a:r>
            <a:endParaRPr kumimoji="1" lang="en-US" altLang="ja-JP" dirty="0"/>
          </a:p>
          <a:p>
            <a:r>
              <a:rPr kumimoji="1" lang="ja-JP" altLang="en-US" dirty="0"/>
              <a:t>三角視差</a:t>
            </a:r>
          </a:p>
        </p:txBody>
      </p:sp>
      <p:sp>
        <p:nvSpPr>
          <p:cNvPr id="14" name="矢印: 右カーブ 13">
            <a:extLst>
              <a:ext uri="{FF2B5EF4-FFF2-40B4-BE49-F238E27FC236}">
                <a16:creationId xmlns:a16="http://schemas.microsoft.com/office/drawing/2014/main" id="{9BF368CD-9F69-49B3-BA6C-340928B48E48}"/>
              </a:ext>
            </a:extLst>
          </p:cNvPr>
          <p:cNvSpPr/>
          <p:nvPr/>
        </p:nvSpPr>
        <p:spPr>
          <a:xfrm>
            <a:off x="5131634" y="5122255"/>
            <a:ext cx="1066806" cy="1555541"/>
          </a:xfrm>
          <a:prstGeom prst="curvedRightArrow">
            <a:avLst>
              <a:gd name="adj1" fmla="val 50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553640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737C0-F8EF-4D79-98E0-C7780B974682}"/>
              </a:ext>
            </a:extLst>
          </p:cNvPr>
          <p:cNvSpPr>
            <a:spLocks noGrp="1"/>
          </p:cNvSpPr>
          <p:nvPr>
            <p:ph type="title"/>
          </p:nvPr>
        </p:nvSpPr>
        <p:spPr/>
        <p:txBody>
          <a:bodyPr/>
          <a:lstStyle/>
          <a:p>
            <a:r>
              <a:rPr kumimoji="1" lang="ja-JP" altLang="en-US" dirty="0"/>
              <a:t>候補天体</a:t>
            </a:r>
          </a:p>
        </p:txBody>
      </p:sp>
      <p:graphicFrame>
        <p:nvGraphicFramePr>
          <p:cNvPr id="4" name="表 4">
            <a:extLst>
              <a:ext uri="{FF2B5EF4-FFF2-40B4-BE49-F238E27FC236}">
                <a16:creationId xmlns:a16="http://schemas.microsoft.com/office/drawing/2014/main" id="{51F75603-C7CD-4C97-A77C-31659234BD8D}"/>
              </a:ext>
            </a:extLst>
          </p:cNvPr>
          <p:cNvGraphicFramePr>
            <a:graphicFrameLocks noGrp="1"/>
          </p:cNvGraphicFramePr>
          <p:nvPr>
            <p:ph idx="1"/>
            <p:extLst>
              <p:ext uri="{D42A27DB-BD31-4B8C-83A1-F6EECF244321}">
                <p14:modId xmlns:p14="http://schemas.microsoft.com/office/powerpoint/2010/main" val="2455908340"/>
              </p:ext>
            </p:extLst>
          </p:nvPr>
        </p:nvGraphicFramePr>
        <p:xfrm>
          <a:off x="845127" y="1547446"/>
          <a:ext cx="10515600" cy="5059680"/>
        </p:xfrm>
        <a:graphic>
          <a:graphicData uri="http://schemas.openxmlformats.org/drawingml/2006/table">
            <a:tbl>
              <a:tblPr firstRow="1" bandRow="1">
                <a:tableStyleId>{D7AC3CCA-C797-4891-BE02-D94E43425B78}</a:tableStyleId>
              </a:tblPr>
              <a:tblGrid>
                <a:gridCol w="1645432">
                  <a:extLst>
                    <a:ext uri="{9D8B030D-6E8A-4147-A177-3AD203B41FA5}">
                      <a16:colId xmlns:a16="http://schemas.microsoft.com/office/drawing/2014/main" val="1682488971"/>
                    </a:ext>
                  </a:extLst>
                </a:gridCol>
                <a:gridCol w="2743200">
                  <a:extLst>
                    <a:ext uri="{9D8B030D-6E8A-4147-A177-3AD203B41FA5}">
                      <a16:colId xmlns:a16="http://schemas.microsoft.com/office/drawing/2014/main" val="4088716271"/>
                    </a:ext>
                  </a:extLst>
                </a:gridCol>
                <a:gridCol w="2025170">
                  <a:extLst>
                    <a:ext uri="{9D8B030D-6E8A-4147-A177-3AD203B41FA5}">
                      <a16:colId xmlns:a16="http://schemas.microsoft.com/office/drawing/2014/main" val="3786376803"/>
                    </a:ext>
                  </a:extLst>
                </a:gridCol>
                <a:gridCol w="4101798">
                  <a:extLst>
                    <a:ext uri="{9D8B030D-6E8A-4147-A177-3AD203B41FA5}">
                      <a16:colId xmlns:a16="http://schemas.microsoft.com/office/drawing/2014/main" val="1233676706"/>
                    </a:ext>
                  </a:extLst>
                </a:gridCol>
              </a:tblGrid>
              <a:tr h="370840">
                <a:tc>
                  <a:txBody>
                    <a:bodyPr/>
                    <a:lstStyle/>
                    <a:p>
                      <a:r>
                        <a:rPr kumimoji="1" lang="ja-JP" altLang="en-US" sz="2000" dirty="0"/>
                        <a:t>星名</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a:t>光度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a:t>周期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a:t>備考</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0321070"/>
                  </a:ext>
                </a:extLst>
              </a:tr>
              <a:tr h="370840">
                <a:tc>
                  <a:txBody>
                    <a:bodyPr/>
                    <a:lstStyle/>
                    <a:p>
                      <a:r>
                        <a:rPr kumimoji="1" lang="en-US" altLang="ja-JP" sz="2000" dirty="0"/>
                        <a:t>(1) </a:t>
                      </a:r>
                      <a:r>
                        <a:rPr kumimoji="1" lang="el-GR" altLang="ja-JP" sz="2000" dirty="0"/>
                        <a:t>δ</a:t>
                      </a:r>
                      <a:r>
                        <a:rPr kumimoji="1" lang="en-US" altLang="ja-JP" sz="2000" dirty="0"/>
                        <a:t> </a:t>
                      </a:r>
                      <a:r>
                        <a:rPr kumimoji="1" lang="en-US" altLang="ja-JP" sz="2000" dirty="0" err="1"/>
                        <a:t>Sct</a:t>
                      </a:r>
                      <a:r>
                        <a:rPr kumimoji="1" lang="en-US" altLang="ja-JP" sz="2000" dirty="0"/>
                        <a:t> type</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kumimoji="1" lang="ja-JP" altLang="en-US" sz="200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08711071"/>
                  </a:ext>
                </a:extLst>
              </a:tr>
              <a:tr h="370840">
                <a:tc>
                  <a:txBody>
                    <a:bodyPr/>
                    <a:lstStyle/>
                    <a:p>
                      <a:r>
                        <a:rPr kumimoji="1" lang="en-US" altLang="ja-JP" sz="2000" dirty="0"/>
                        <a:t>BP Peg</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11.69 - 12.28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0.109543375</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B type</a:t>
                      </a:r>
                      <a:endParaRPr kumimoji="1" lang="ja-JP" alt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8202023"/>
                  </a:ext>
                </a:extLst>
              </a:tr>
              <a:tr h="370840">
                <a:tc>
                  <a:txBody>
                    <a:bodyPr/>
                    <a:lstStyle/>
                    <a:p>
                      <a:r>
                        <a:rPr kumimoji="1" lang="en-US" altLang="ja-JP" sz="2000" dirty="0"/>
                        <a:t>EK Cap</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11.85 - 12.22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0.0688009 </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2000" dirty="0"/>
                        <a:t>夏の天体、南に低い</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15628170"/>
                  </a:ext>
                </a:extLst>
              </a:tr>
              <a:tr h="370840">
                <a:tc>
                  <a:txBody>
                    <a:bodyPr/>
                    <a:lstStyle/>
                    <a:p>
                      <a:r>
                        <a:rPr kumimoji="1" lang="en-US" altLang="ja-JP" sz="2000" dirty="0"/>
                        <a:t>(2) SX</a:t>
                      </a:r>
                      <a:r>
                        <a:rPr kumimoji="1" lang="ja-JP" altLang="en-US" sz="2000" dirty="0"/>
                        <a:t> </a:t>
                      </a:r>
                      <a:r>
                        <a:rPr kumimoji="1" lang="en-US" altLang="ja-JP" sz="2000" dirty="0" err="1"/>
                        <a:t>Phe</a:t>
                      </a:r>
                      <a:r>
                        <a:rPr kumimoji="1" lang="ja-JP" altLang="en-US" sz="2000" dirty="0"/>
                        <a:t> </a:t>
                      </a:r>
                      <a:r>
                        <a:rPr kumimoji="1" lang="en-US" altLang="ja-JP" sz="2000" dirty="0"/>
                        <a:t>type</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kumimoji="1" lang="ja-JP" alt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4625617"/>
                  </a:ext>
                </a:extLst>
              </a:tr>
              <a:tr h="370840">
                <a:tc>
                  <a:txBody>
                    <a:bodyPr/>
                    <a:lstStyle/>
                    <a:p>
                      <a:r>
                        <a:rPr kumimoji="1" lang="en-US" altLang="ja-JP" sz="2000" dirty="0"/>
                        <a:t>KZ </a:t>
                      </a:r>
                      <a:r>
                        <a:rPr kumimoji="1" lang="en-US" altLang="ja-JP" sz="2000" dirty="0" err="1"/>
                        <a:t>Hya</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9.46 - 10.26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2000" dirty="0"/>
                        <a:t>0.0595104212</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2000" dirty="0"/>
                        <a:t>春の天体</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34367041"/>
                  </a:ext>
                </a:extLst>
              </a:tr>
              <a:tr h="370840">
                <a:tc>
                  <a:txBody>
                    <a:bodyPr/>
                    <a:lstStyle/>
                    <a:p>
                      <a:r>
                        <a:rPr kumimoji="1" lang="en-US" altLang="ja-JP" sz="2000" dirty="0"/>
                        <a:t>DY Peg</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9.95 - 10.62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0.072926297</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B type,</a:t>
                      </a:r>
                      <a:r>
                        <a:rPr kumimoji="1" lang="ja-JP" altLang="en-US" sz="2000" dirty="0"/>
                        <a:t> </a:t>
                      </a:r>
                      <a:r>
                        <a:rPr kumimoji="1" lang="en-US" altLang="ja-JP" sz="2000" dirty="0" err="1">
                          <a:solidFill>
                            <a:srgbClr val="FF0000"/>
                          </a:solidFill>
                        </a:rPr>
                        <a:t>nhao</a:t>
                      </a:r>
                      <a:r>
                        <a:rPr kumimoji="1" lang="ja-JP" altLang="en-US" sz="2000" dirty="0">
                          <a:solidFill>
                            <a:srgbClr val="FF0000"/>
                          </a:solidFill>
                        </a:rPr>
                        <a:t>対象天体</a:t>
                      </a:r>
                      <a:endParaRPr kumimoji="1" lang="ja-JP" alt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847620"/>
                  </a:ext>
                </a:extLst>
              </a:tr>
              <a:tr h="370840">
                <a:tc>
                  <a:txBody>
                    <a:bodyPr/>
                    <a:lstStyle/>
                    <a:p>
                      <a:r>
                        <a:rPr kumimoji="1" lang="en-US" altLang="ja-JP" sz="2000" dirty="0"/>
                        <a:t>CY </a:t>
                      </a:r>
                      <a:r>
                        <a:rPr kumimoji="1" lang="en-US" altLang="ja-JP" sz="2000" dirty="0" err="1"/>
                        <a:t>Aqr</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10.42 – 11.20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0.061038404</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solidFill>
                            <a:srgbClr val="FF0000"/>
                          </a:solidFill>
                        </a:rPr>
                        <a:t>ELCAS</a:t>
                      </a:r>
                      <a:r>
                        <a:rPr kumimoji="1" lang="ja-JP" altLang="en-US" sz="2000" dirty="0">
                          <a:solidFill>
                            <a:srgbClr val="FF0000"/>
                          </a:solidFill>
                        </a:rPr>
                        <a:t>対象天体</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01093"/>
                  </a:ext>
                </a:extLst>
              </a:tr>
              <a:tr h="370840">
                <a:tc>
                  <a:txBody>
                    <a:bodyPr/>
                    <a:lstStyle/>
                    <a:p>
                      <a:r>
                        <a:rPr kumimoji="1" lang="en-US" altLang="ja-JP" sz="2000" dirty="0"/>
                        <a:t>BL Cam</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12.92 - (0.60) V </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0.03909844</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err="1">
                          <a:solidFill>
                            <a:srgbClr val="FF0000"/>
                          </a:solidFill>
                        </a:rPr>
                        <a:t>nhao</a:t>
                      </a:r>
                      <a:r>
                        <a:rPr kumimoji="1" lang="ja-JP" altLang="en-US" sz="2000" dirty="0">
                          <a:solidFill>
                            <a:srgbClr val="FF0000"/>
                          </a:solidFill>
                        </a:rPr>
                        <a:t>対象天体</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852205"/>
                  </a:ext>
                </a:extLst>
              </a:tr>
              <a:tr h="370840">
                <a:tc>
                  <a:txBody>
                    <a:bodyPr/>
                    <a:lstStyle/>
                    <a:p>
                      <a:r>
                        <a:rPr kumimoji="1" lang="en-US" altLang="ja-JP" sz="2000" dirty="0"/>
                        <a:t>XX </a:t>
                      </a:r>
                      <a:r>
                        <a:rPr kumimoji="1" lang="en-US" altLang="ja-JP" sz="2000" dirty="0" err="1"/>
                        <a:t>Cyg</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11.28-12.13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0.134865113</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a:t>周期がやや長い</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41211"/>
                  </a:ext>
                </a:extLst>
              </a:tr>
              <a:tr h="370840">
                <a:tc>
                  <a:txBody>
                    <a:bodyPr/>
                    <a:lstStyle/>
                    <a:p>
                      <a:r>
                        <a:rPr kumimoji="1" lang="en-US" altLang="ja-JP" sz="2000" dirty="0"/>
                        <a:t>AE </a:t>
                      </a:r>
                      <a:r>
                        <a:rPr kumimoji="1" lang="en-US" altLang="ja-JP" sz="2000" dirty="0" err="1"/>
                        <a:t>UMa</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10.86 - 11.52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0.086017055</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a:t>春の天体</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7854826"/>
                  </a:ext>
                </a:extLst>
              </a:tr>
              <a:tr h="370840">
                <a:tc>
                  <a:txBody>
                    <a:bodyPr/>
                    <a:lstStyle/>
                    <a:p>
                      <a:r>
                        <a:rPr kumimoji="1" lang="en-US" altLang="ja-JP" sz="2000" dirty="0"/>
                        <a:t>BC </a:t>
                      </a:r>
                      <a:r>
                        <a:rPr kumimoji="1" lang="en-US" altLang="ja-JP" sz="2000" dirty="0" err="1"/>
                        <a:t>UMi</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12.4 - 13.1 V</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dirty="0"/>
                        <a:t>0.13224446</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a:t>周期がやや長い、赤緯が高い</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1438698"/>
                  </a:ext>
                </a:extLst>
              </a:tr>
            </a:tbl>
          </a:graphicData>
        </a:graphic>
      </p:graphicFrame>
    </p:spTree>
    <p:extLst>
      <p:ext uri="{BB962C8B-B14F-4D97-AF65-F5344CB8AC3E}">
        <p14:creationId xmlns:p14="http://schemas.microsoft.com/office/powerpoint/2010/main" val="878188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52E0CB-9257-4C4F-9120-8B509D4F34A1}"/>
              </a:ext>
            </a:extLst>
          </p:cNvPr>
          <p:cNvSpPr>
            <a:spLocks noGrp="1"/>
          </p:cNvSpPr>
          <p:nvPr>
            <p:ph type="title"/>
          </p:nvPr>
        </p:nvSpPr>
        <p:spPr/>
        <p:txBody>
          <a:bodyPr/>
          <a:lstStyle/>
          <a:p>
            <a:r>
              <a:rPr kumimoji="1" lang="en-US" altLang="ja-JP" dirty="0"/>
              <a:t>BL Cam</a:t>
            </a:r>
            <a:endParaRPr kumimoji="1" lang="ja-JP" altLang="en-US" dirty="0"/>
          </a:p>
        </p:txBody>
      </p:sp>
      <p:sp>
        <p:nvSpPr>
          <p:cNvPr id="3" name="コンテンツ プレースホルダー 2">
            <a:extLst>
              <a:ext uri="{FF2B5EF4-FFF2-40B4-BE49-F238E27FC236}">
                <a16:creationId xmlns:a16="http://schemas.microsoft.com/office/drawing/2014/main" id="{258B78F0-6AB5-4918-9785-381F493076B0}"/>
              </a:ext>
            </a:extLst>
          </p:cNvPr>
          <p:cNvSpPr>
            <a:spLocks noGrp="1"/>
          </p:cNvSpPr>
          <p:nvPr>
            <p:ph idx="1"/>
          </p:nvPr>
        </p:nvSpPr>
        <p:spPr>
          <a:xfrm>
            <a:off x="409028" y="1505243"/>
            <a:ext cx="5599050" cy="4351337"/>
          </a:xfrm>
        </p:spPr>
        <p:txBody>
          <a:bodyPr>
            <a:noAutofit/>
          </a:bodyPr>
          <a:lstStyle/>
          <a:p>
            <a:r>
              <a:rPr kumimoji="1" lang="en-US" altLang="ja-JP" dirty="0"/>
              <a:t>SX </a:t>
            </a:r>
            <a:r>
              <a:rPr kumimoji="1" lang="en-US" altLang="ja-JP" dirty="0" err="1"/>
              <a:t>Phe</a:t>
            </a:r>
            <a:r>
              <a:rPr kumimoji="1" lang="ja-JP" altLang="en-US" dirty="0"/>
              <a:t>型の中でも特に周期の短い天体 </a:t>
            </a:r>
            <a:r>
              <a:rPr kumimoji="1" lang="en-US" altLang="ja-JP" dirty="0"/>
              <a:t>(</a:t>
            </a:r>
            <a:r>
              <a:rPr kumimoji="1" lang="en-US" altLang="ja-JP" dirty="0" err="1"/>
              <a:t>Giclas</a:t>
            </a:r>
            <a:r>
              <a:rPr kumimoji="1" lang="en-US" altLang="ja-JP" dirty="0"/>
              <a:t> et al. 1970)</a:t>
            </a:r>
          </a:p>
          <a:p>
            <a:r>
              <a:rPr lang="ja-JP" altLang="en-US" dirty="0"/>
              <a:t>これ一天体で独自の分類になるという意見もあった</a:t>
            </a:r>
            <a:endParaRPr kumimoji="1" lang="en-US" altLang="ja-JP" dirty="0"/>
          </a:p>
          <a:p>
            <a:pPr marL="0" indent="0">
              <a:buNone/>
            </a:pPr>
            <a:r>
              <a:rPr lang="ja-JP" altLang="en-US" dirty="0"/>
              <a:t>　ー高校生実習の</a:t>
            </a:r>
            <a:r>
              <a:rPr lang="en-US" altLang="ja-JP" dirty="0"/>
              <a:t>1</a:t>
            </a:r>
            <a:r>
              <a:rPr lang="ja-JP" altLang="en-US" dirty="0"/>
              <a:t>晩の観測でも数周期追うことができる</a:t>
            </a:r>
            <a:endParaRPr lang="en-US" altLang="ja-JP" dirty="0"/>
          </a:p>
          <a:p>
            <a:pPr marL="0" indent="0">
              <a:buNone/>
            </a:pPr>
            <a:r>
              <a:rPr lang="ja-JP" altLang="en-US" dirty="0"/>
              <a:t>　ー赤緯が適度に高いため、観測しやすい</a:t>
            </a:r>
            <a:endParaRPr lang="en-US" altLang="ja-JP" dirty="0"/>
          </a:p>
          <a:p>
            <a:pPr marL="0" indent="0">
              <a:buNone/>
            </a:pPr>
            <a:endParaRPr lang="en-US" altLang="ja-JP" dirty="0"/>
          </a:p>
          <a:p>
            <a:pPr marL="0" indent="0">
              <a:buNone/>
            </a:pPr>
            <a:r>
              <a:rPr lang="ja-JP" altLang="en-US" dirty="0"/>
              <a:t>冷却</a:t>
            </a:r>
            <a:r>
              <a:rPr lang="en-US" altLang="ja-JP" dirty="0"/>
              <a:t>CCD</a:t>
            </a:r>
            <a:r>
              <a:rPr lang="ja-JP" altLang="en-US" dirty="0"/>
              <a:t>を用いて、</a:t>
            </a:r>
            <a:r>
              <a:rPr lang="en-US" altLang="ja-JP" dirty="0"/>
              <a:t>B,V</a:t>
            </a:r>
            <a:r>
              <a:rPr lang="ja-JP" altLang="en-US" dirty="0"/>
              <a:t>２色の測光を交互に行う　（</a:t>
            </a:r>
            <a:r>
              <a:rPr lang="en-US" altLang="ja-JP" dirty="0"/>
              <a:t>exp = 10</a:t>
            </a:r>
            <a:r>
              <a:rPr lang="ja-JP" altLang="en-US" dirty="0"/>
              <a:t>～</a:t>
            </a:r>
            <a:r>
              <a:rPr lang="en-US" altLang="ja-JP" dirty="0"/>
              <a:t>30s</a:t>
            </a:r>
            <a:r>
              <a:rPr lang="ja-JP" altLang="en-US" dirty="0"/>
              <a:t>）</a:t>
            </a:r>
            <a:endParaRPr lang="en-US" altLang="ja-JP" dirty="0"/>
          </a:p>
          <a:p>
            <a:pPr marL="0" indent="0">
              <a:buNone/>
            </a:pPr>
            <a:endParaRPr kumimoji="1" lang="en-US" altLang="ja-JP" dirty="0"/>
          </a:p>
          <a:p>
            <a:endParaRPr kumimoji="1" lang="ja-JP" altLang="en-US" dirty="0"/>
          </a:p>
        </p:txBody>
      </p:sp>
      <p:pic>
        <p:nvPicPr>
          <p:cNvPr id="4" name="図 3">
            <a:extLst>
              <a:ext uri="{FF2B5EF4-FFF2-40B4-BE49-F238E27FC236}">
                <a16:creationId xmlns:a16="http://schemas.microsoft.com/office/drawing/2014/main" id="{345309DB-9B1F-41FF-BD23-03531DEB05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3923" y="484163"/>
            <a:ext cx="6008077" cy="6008077"/>
          </a:xfrm>
          <a:prstGeom prst="rect">
            <a:avLst/>
          </a:prstGeom>
        </p:spPr>
      </p:pic>
    </p:spTree>
    <p:extLst>
      <p:ext uri="{BB962C8B-B14F-4D97-AF65-F5344CB8AC3E}">
        <p14:creationId xmlns:p14="http://schemas.microsoft.com/office/powerpoint/2010/main" val="396736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1BA9AA-C463-481E-94B4-8B0A36A2FE85}"/>
              </a:ext>
            </a:extLst>
          </p:cNvPr>
          <p:cNvSpPr>
            <a:spLocks noGrp="1"/>
          </p:cNvSpPr>
          <p:nvPr>
            <p:ph type="title"/>
          </p:nvPr>
        </p:nvSpPr>
        <p:spPr/>
        <p:txBody>
          <a:bodyPr/>
          <a:lstStyle/>
          <a:p>
            <a:r>
              <a:rPr kumimoji="1" lang="ja-JP" altLang="en-US" dirty="0"/>
              <a:t>相対測光</a:t>
            </a:r>
          </a:p>
        </p:txBody>
      </p:sp>
      <p:sp>
        <p:nvSpPr>
          <p:cNvPr id="3" name="コンテンツ プレースホルダー 2">
            <a:extLst>
              <a:ext uri="{FF2B5EF4-FFF2-40B4-BE49-F238E27FC236}">
                <a16:creationId xmlns:a16="http://schemas.microsoft.com/office/drawing/2014/main" id="{B10B9129-1741-435E-8B26-D6E1AD69A745}"/>
              </a:ext>
            </a:extLst>
          </p:cNvPr>
          <p:cNvSpPr>
            <a:spLocks noGrp="1"/>
          </p:cNvSpPr>
          <p:nvPr>
            <p:ph idx="1"/>
          </p:nvPr>
        </p:nvSpPr>
        <p:spPr>
          <a:xfrm>
            <a:off x="310555" y="1714450"/>
            <a:ext cx="5555673" cy="4461267"/>
          </a:xfrm>
        </p:spPr>
        <p:txBody>
          <a:bodyPr/>
          <a:lstStyle/>
          <a:p>
            <a:r>
              <a:rPr kumimoji="1" lang="en-US" altLang="ja-JP" dirty="0" err="1"/>
              <a:t>Makali’i</a:t>
            </a:r>
            <a:r>
              <a:rPr kumimoji="1" lang="ja-JP" altLang="en-US" dirty="0"/>
              <a:t>を用いて</a:t>
            </a:r>
            <a:r>
              <a:rPr lang="ja-JP" altLang="en-US" dirty="0"/>
              <a:t>カウント値を測定</a:t>
            </a:r>
            <a:endParaRPr lang="en-US" altLang="ja-JP" dirty="0"/>
          </a:p>
          <a:p>
            <a:pPr marL="0" indent="0">
              <a:buNone/>
            </a:pPr>
            <a:r>
              <a:rPr lang="ja-JP" altLang="en-US" dirty="0"/>
              <a:t>　ー変光星のほか、比較星</a:t>
            </a:r>
            <a:r>
              <a:rPr lang="en-US" altLang="ja-JP" dirty="0"/>
              <a:t>2</a:t>
            </a:r>
            <a:r>
              <a:rPr lang="ja-JP" altLang="en-US" dirty="0"/>
              <a:t>つを測定して、片方はチェック星とする</a:t>
            </a:r>
            <a:endParaRPr lang="en-US" altLang="ja-JP" dirty="0"/>
          </a:p>
          <a:p>
            <a:pPr marL="0" indent="0">
              <a:buNone/>
            </a:pPr>
            <a:endParaRPr lang="en-US" altLang="ja-JP" dirty="0"/>
          </a:p>
          <a:p>
            <a:r>
              <a:rPr kumimoji="1" lang="ja-JP" altLang="en-US" dirty="0"/>
              <a:t>得られた値から、</a:t>
            </a:r>
            <a:r>
              <a:rPr kumimoji="1" lang="en-US" altLang="ja-JP" dirty="0" err="1"/>
              <a:t>Pogson</a:t>
            </a:r>
            <a:r>
              <a:rPr kumimoji="1" lang="ja-JP" altLang="en-US" dirty="0"/>
              <a:t>の式を用いて比較星に対する相対光度に換算</a:t>
            </a:r>
            <a:endParaRPr kumimoji="1" lang="en-US" altLang="ja-JP" dirty="0"/>
          </a:p>
          <a:p>
            <a:pPr marL="0" indent="0">
              <a:buNone/>
            </a:pPr>
            <a:r>
              <a:rPr lang="ja-JP" altLang="en-US" dirty="0"/>
              <a:t>　ー比較星のカタログ値をもとに、実等級に換算する</a:t>
            </a:r>
            <a:endParaRPr kumimoji="1" lang="ja-JP" altLang="en-US" dirty="0"/>
          </a:p>
        </p:txBody>
      </p:sp>
      <p:pic>
        <p:nvPicPr>
          <p:cNvPr id="5" name="図 4">
            <a:extLst>
              <a:ext uri="{FF2B5EF4-FFF2-40B4-BE49-F238E27FC236}">
                <a16:creationId xmlns:a16="http://schemas.microsoft.com/office/drawing/2014/main" id="{8D8B6CC7-3F71-4280-AB10-9658BA2F97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6975" y="424961"/>
            <a:ext cx="6008077" cy="6008077"/>
          </a:xfrm>
          <a:prstGeom prst="rect">
            <a:avLst/>
          </a:prstGeom>
        </p:spPr>
      </p:pic>
    </p:spTree>
    <p:extLst>
      <p:ext uri="{BB962C8B-B14F-4D97-AF65-F5344CB8AC3E}">
        <p14:creationId xmlns:p14="http://schemas.microsoft.com/office/powerpoint/2010/main" val="202009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78D72B-9D53-4751-89FF-6C4B0EA45CF7}"/>
              </a:ext>
            </a:extLst>
          </p:cNvPr>
          <p:cNvSpPr>
            <a:spLocks noGrp="1"/>
          </p:cNvSpPr>
          <p:nvPr>
            <p:ph type="title"/>
          </p:nvPr>
        </p:nvSpPr>
        <p:spPr/>
        <p:txBody>
          <a:bodyPr/>
          <a:lstStyle/>
          <a:p>
            <a:r>
              <a:rPr kumimoji="1" lang="ja-JP" altLang="en-US" dirty="0"/>
              <a:t>観測結果の例</a:t>
            </a:r>
          </a:p>
        </p:txBody>
      </p:sp>
      <p:sp>
        <p:nvSpPr>
          <p:cNvPr id="3" name="コンテンツ プレースホルダー 2">
            <a:extLst>
              <a:ext uri="{FF2B5EF4-FFF2-40B4-BE49-F238E27FC236}">
                <a16:creationId xmlns:a16="http://schemas.microsoft.com/office/drawing/2014/main" id="{FC96657E-A677-44B4-A8CB-F3A070AC3778}"/>
              </a:ext>
            </a:extLst>
          </p:cNvPr>
          <p:cNvSpPr>
            <a:spLocks noGrp="1"/>
          </p:cNvSpPr>
          <p:nvPr>
            <p:ph idx="1"/>
          </p:nvPr>
        </p:nvSpPr>
        <p:spPr>
          <a:xfrm>
            <a:off x="324622" y="1691322"/>
            <a:ext cx="6779562" cy="4351337"/>
          </a:xfrm>
        </p:spPr>
        <p:txBody>
          <a:bodyPr>
            <a:normAutofit lnSpcReduction="10000"/>
          </a:bodyPr>
          <a:lstStyle/>
          <a:p>
            <a:r>
              <a:rPr kumimoji="1" lang="ja-JP" altLang="en-US" dirty="0"/>
              <a:t>フィルターを</a:t>
            </a:r>
            <a:r>
              <a:rPr kumimoji="1" lang="en-US" altLang="ja-JP" dirty="0"/>
              <a:t>V,B</a:t>
            </a:r>
            <a:r>
              <a:rPr kumimoji="1" lang="ja-JP" altLang="en-US"/>
              <a:t>で交互</a:t>
            </a:r>
            <a:r>
              <a:rPr kumimoji="1" lang="ja-JP" altLang="en-US" dirty="0"/>
              <a:t>に入れ替えて撮っているので、片方は前後の観測から内挿して色指数を求める</a:t>
            </a:r>
            <a:endParaRPr kumimoji="1" lang="en-US" altLang="ja-JP" dirty="0"/>
          </a:p>
          <a:p>
            <a:endParaRPr lang="en-US" altLang="ja-JP" dirty="0"/>
          </a:p>
          <a:p>
            <a:r>
              <a:rPr kumimoji="1" lang="ja-JP" altLang="en-US" dirty="0"/>
              <a:t>色指数を温度に換算</a:t>
            </a:r>
            <a:endParaRPr kumimoji="1" lang="en-US" altLang="ja-JP" dirty="0"/>
          </a:p>
          <a:p>
            <a:pPr marL="0" indent="0">
              <a:buNone/>
            </a:pPr>
            <a:r>
              <a:rPr lang="ja-JP" altLang="en-US" dirty="0"/>
              <a:t>　ー スペクトル型と色指数テーブル</a:t>
            </a:r>
            <a:r>
              <a:rPr lang="en-US" altLang="ja-JP" dirty="0"/>
              <a:t>Cox(1999)</a:t>
            </a:r>
          </a:p>
          <a:p>
            <a:pPr marL="0" indent="0">
              <a:buNone/>
            </a:pPr>
            <a:r>
              <a:rPr lang="ja-JP" altLang="en-US" dirty="0"/>
              <a:t>　ー黒体放射のモデルスペクトルを作り、色指数を求める</a:t>
            </a:r>
            <a:endParaRPr lang="en-US" altLang="ja-JP" dirty="0"/>
          </a:p>
          <a:p>
            <a:pPr marL="0" indent="0">
              <a:buNone/>
            </a:pPr>
            <a:r>
              <a:rPr kumimoji="1" lang="ja-JP" altLang="en-US" dirty="0"/>
              <a:t>　</a:t>
            </a:r>
          </a:p>
        </p:txBody>
      </p:sp>
      <p:pic>
        <p:nvPicPr>
          <p:cNvPr id="7" name="図 6">
            <a:extLst>
              <a:ext uri="{FF2B5EF4-FFF2-40B4-BE49-F238E27FC236}">
                <a16:creationId xmlns:a16="http://schemas.microsoft.com/office/drawing/2014/main" id="{51B7FF00-BA6A-4D36-A57F-7C9B6F151832}"/>
              </a:ext>
            </a:extLst>
          </p:cNvPr>
          <p:cNvPicPr>
            <a:picLocks noChangeAspect="1"/>
          </p:cNvPicPr>
          <p:nvPr/>
        </p:nvPicPr>
        <p:blipFill>
          <a:blip r:embed="rId2"/>
          <a:stretch>
            <a:fillRect/>
          </a:stretch>
        </p:blipFill>
        <p:spPr>
          <a:xfrm>
            <a:off x="7315200" y="0"/>
            <a:ext cx="4876800" cy="6711636"/>
          </a:xfrm>
          <a:prstGeom prst="rect">
            <a:avLst/>
          </a:prstGeom>
        </p:spPr>
      </p:pic>
      <p:pic>
        <p:nvPicPr>
          <p:cNvPr id="8" name="図 7">
            <a:extLst>
              <a:ext uri="{FF2B5EF4-FFF2-40B4-BE49-F238E27FC236}">
                <a16:creationId xmlns:a16="http://schemas.microsoft.com/office/drawing/2014/main" id="{6FA87903-8D43-4E28-9507-7086841EFAFD}"/>
              </a:ext>
            </a:extLst>
          </p:cNvPr>
          <p:cNvPicPr>
            <a:picLocks noChangeAspect="1"/>
          </p:cNvPicPr>
          <p:nvPr/>
        </p:nvPicPr>
        <p:blipFill>
          <a:blip r:embed="rId3"/>
          <a:stretch>
            <a:fillRect/>
          </a:stretch>
        </p:blipFill>
        <p:spPr>
          <a:xfrm>
            <a:off x="7104184" y="46038"/>
            <a:ext cx="5113460" cy="7003217"/>
          </a:xfrm>
          <a:prstGeom prst="rect">
            <a:avLst/>
          </a:prstGeom>
        </p:spPr>
      </p:pic>
    </p:spTree>
    <p:extLst>
      <p:ext uri="{BB962C8B-B14F-4D97-AF65-F5344CB8AC3E}">
        <p14:creationId xmlns:p14="http://schemas.microsoft.com/office/powerpoint/2010/main" val="397316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284E9D-11AA-4873-9530-7E025935C043}"/>
              </a:ext>
            </a:extLst>
          </p:cNvPr>
          <p:cNvSpPr>
            <a:spLocks noGrp="1"/>
          </p:cNvSpPr>
          <p:nvPr>
            <p:ph type="title"/>
          </p:nvPr>
        </p:nvSpPr>
        <p:spPr/>
        <p:txBody>
          <a:bodyPr/>
          <a:lstStyle/>
          <a:p>
            <a:r>
              <a:rPr kumimoji="1" lang="ja-JP" altLang="en-US" dirty="0"/>
              <a:t>何を求めてもらうか？</a:t>
            </a:r>
          </a:p>
        </p:txBody>
      </p:sp>
      <p:sp>
        <p:nvSpPr>
          <p:cNvPr id="3" name="コンテンツ プレースホルダー 2">
            <a:extLst>
              <a:ext uri="{FF2B5EF4-FFF2-40B4-BE49-F238E27FC236}">
                <a16:creationId xmlns:a16="http://schemas.microsoft.com/office/drawing/2014/main" id="{E1C80925-764E-4D30-92FB-32F7F260BF1E}"/>
              </a:ext>
            </a:extLst>
          </p:cNvPr>
          <p:cNvSpPr>
            <a:spLocks noGrp="1"/>
          </p:cNvSpPr>
          <p:nvPr>
            <p:ph idx="1"/>
          </p:nvPr>
        </p:nvSpPr>
        <p:spPr>
          <a:xfrm>
            <a:off x="845127" y="1828800"/>
            <a:ext cx="6568547" cy="4351337"/>
          </a:xfrm>
        </p:spPr>
        <p:txBody>
          <a:bodyPr/>
          <a:lstStyle/>
          <a:p>
            <a:r>
              <a:rPr lang="ja-JP" altLang="en-US" dirty="0"/>
              <a:t>表面温度の変化は光度変化とどう対応するか？</a:t>
            </a:r>
            <a:endParaRPr lang="en-US" altLang="ja-JP" dirty="0"/>
          </a:p>
          <a:p>
            <a:pPr marL="0" indent="0">
              <a:buNone/>
            </a:pPr>
            <a:r>
              <a:rPr lang="ja-JP" altLang="en-US" dirty="0"/>
              <a:t>　ーステファン・ボルツマンの法則を用いて求めてもらう</a:t>
            </a:r>
            <a:endParaRPr lang="en-US" altLang="ja-JP" dirty="0"/>
          </a:p>
          <a:p>
            <a:r>
              <a:rPr lang="ja-JP" altLang="en-US" dirty="0"/>
              <a:t>ステファン・ボルツマンの法則を用いて半径の変化を見積もる</a:t>
            </a:r>
            <a:endParaRPr lang="en-US" altLang="ja-JP" dirty="0"/>
          </a:p>
          <a:p>
            <a:pPr marL="0" indent="0">
              <a:buNone/>
            </a:pPr>
            <a:r>
              <a:rPr kumimoji="1" lang="ja-JP" altLang="en-US" dirty="0"/>
              <a:t>　</a:t>
            </a:r>
            <a:r>
              <a:rPr lang="ja-JP" altLang="en-US" dirty="0"/>
              <a:t>ー</a:t>
            </a:r>
            <a:r>
              <a:rPr lang="en-US" altLang="ja-JP" dirty="0"/>
              <a:t>BL Cam</a:t>
            </a:r>
            <a:r>
              <a:rPr lang="ja-JP" altLang="en-US" dirty="0"/>
              <a:t>の場合はよく対応したが、</a:t>
            </a:r>
            <a:r>
              <a:rPr lang="en-US" altLang="ja-JP" dirty="0"/>
              <a:t>DY Peg</a:t>
            </a:r>
            <a:r>
              <a:rPr lang="ja-JP" altLang="en-US" dirty="0"/>
              <a:t>の場合はあまり整合性がよくなかった</a:t>
            </a:r>
            <a:endParaRPr lang="en-US" altLang="ja-JP" dirty="0"/>
          </a:p>
          <a:p>
            <a:pPr marL="0" indent="0">
              <a:buNone/>
            </a:pPr>
            <a:r>
              <a:rPr kumimoji="1" lang="ja-JP" altLang="en-US" dirty="0"/>
              <a:t>　ー非動径脈動が強いからと思われる</a:t>
            </a:r>
            <a:endParaRPr kumimoji="1" lang="en-US" altLang="ja-JP" dirty="0"/>
          </a:p>
        </p:txBody>
      </p:sp>
      <p:pic>
        <p:nvPicPr>
          <p:cNvPr id="4" name="図 3">
            <a:extLst>
              <a:ext uri="{FF2B5EF4-FFF2-40B4-BE49-F238E27FC236}">
                <a16:creationId xmlns:a16="http://schemas.microsoft.com/office/drawing/2014/main" id="{33CCAA75-3C7A-48E9-857F-6A8C080B5245}"/>
              </a:ext>
            </a:extLst>
          </p:cNvPr>
          <p:cNvPicPr>
            <a:picLocks noChangeAspect="1"/>
          </p:cNvPicPr>
          <p:nvPr/>
        </p:nvPicPr>
        <p:blipFill>
          <a:blip r:embed="rId2"/>
          <a:stretch>
            <a:fillRect/>
          </a:stretch>
        </p:blipFill>
        <p:spPr>
          <a:xfrm>
            <a:off x="7287065" y="-1"/>
            <a:ext cx="4904935" cy="6633341"/>
          </a:xfrm>
          <a:prstGeom prst="rect">
            <a:avLst/>
          </a:prstGeom>
        </p:spPr>
      </p:pic>
    </p:spTree>
    <p:extLst>
      <p:ext uri="{BB962C8B-B14F-4D97-AF65-F5344CB8AC3E}">
        <p14:creationId xmlns:p14="http://schemas.microsoft.com/office/powerpoint/2010/main" val="330597781"/>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1850</TotalTime>
  <Words>733</Words>
  <Application>Microsoft Office PowerPoint</Application>
  <PresentationFormat>ワイド画面</PresentationFormat>
  <Paragraphs>118</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Calibri</vt:lpstr>
      <vt:lpstr>Calibri Light</vt:lpstr>
      <vt:lpstr>Wingdings 2</vt:lpstr>
      <vt:lpstr>HDOfficeLightV0</vt:lpstr>
      <vt:lpstr>高校生実習における脈動変光星の観測</vt:lpstr>
      <vt:lpstr>測光観測でなにができるか？</vt:lpstr>
      <vt:lpstr>δ Sct型、SX Phe型</vt:lpstr>
      <vt:lpstr>実習の流れ</vt:lpstr>
      <vt:lpstr>候補天体</vt:lpstr>
      <vt:lpstr>BL Cam</vt:lpstr>
      <vt:lpstr>相対測光</vt:lpstr>
      <vt:lpstr>観測結果の例</vt:lpstr>
      <vt:lpstr>何を求めてもらうか？</vt:lpstr>
      <vt:lpstr>今後どういうことがさらにできるか？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元素の起源</dc:title>
  <dc:creator>ohshima</dc:creator>
  <cp:lastModifiedBy>ohshima</cp:lastModifiedBy>
  <cp:revision>13</cp:revision>
  <dcterms:created xsi:type="dcterms:W3CDTF">2021-08-05T06:12:52Z</dcterms:created>
  <dcterms:modified xsi:type="dcterms:W3CDTF">2021-08-10T11:50:17Z</dcterms:modified>
</cp:coreProperties>
</file>