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974" r:id="rId2"/>
    <p:sldId id="1030" r:id="rId3"/>
    <p:sldId id="921" r:id="rId4"/>
    <p:sldId id="604" r:id="rId5"/>
    <p:sldId id="1031" r:id="rId6"/>
    <p:sldId id="1027" r:id="rId7"/>
    <p:sldId id="268" r:id="rId8"/>
    <p:sldId id="1024" r:id="rId9"/>
    <p:sldId id="258" r:id="rId10"/>
    <p:sldId id="1034" r:id="rId11"/>
    <p:sldId id="1035" r:id="rId12"/>
    <p:sldId id="1038" r:id="rId13"/>
    <p:sldId id="1033" r:id="rId14"/>
    <p:sldId id="1036" r:id="rId15"/>
  </p:sldIdLst>
  <p:sldSz cx="12192000" cy="6858000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85FF"/>
    <a:srgbClr val="73FEFF"/>
    <a:srgbClr val="001E66"/>
    <a:srgbClr val="FF9300"/>
    <a:srgbClr val="001E63"/>
    <a:srgbClr val="002169"/>
    <a:srgbClr val="00236E"/>
    <a:srgbClr val="002676"/>
    <a:srgbClr val="002A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58" autoAdjust="0"/>
    <p:restoredTop sz="94921" autoAdjust="0"/>
  </p:normalViewPr>
  <p:slideViewPr>
    <p:cSldViewPr snapToGrid="0" snapToObjects="1">
      <p:cViewPr varScale="1">
        <p:scale>
          <a:sx n="95" d="100"/>
          <a:sy n="95" d="100"/>
        </p:scale>
        <p:origin x="208" y="3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CFA44-0166-C240-BA8B-1CA8522EC825}" type="datetimeFigureOut">
              <a:rPr kumimoji="1" lang="ja-JP" altLang="en-US" smtClean="0"/>
              <a:t>2022/7/25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AF77F-73F7-F949-9963-5E247EE89F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3592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 dirty="0">
              <a:latin typeface="Calibri" charset="0"/>
              <a:ea typeface="ＭＳ Ｐゴシック" charset="0"/>
            </a:endParaRPr>
          </a:p>
        </p:txBody>
      </p:sp>
      <p:sp>
        <p:nvSpPr>
          <p:cNvPr id="21507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C194F42-B8E6-7F41-B82F-F487F989F3AD}" type="slidenum">
              <a:rPr lang="ja-JP" altLang="en-US" sz="1200"/>
              <a:pPr/>
              <a:t>3</a:t>
            </a:fld>
            <a:endParaRPr lang="ja-JP" altLang="en-US" sz="1200"/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ja-JP" altLang="en-US"/>
              <a:t>持ち帰り不可</a:t>
            </a:r>
          </a:p>
        </p:txBody>
      </p:sp>
    </p:spTree>
    <p:extLst>
      <p:ext uri="{BB962C8B-B14F-4D97-AF65-F5344CB8AC3E}">
        <p14:creationId xmlns:p14="http://schemas.microsoft.com/office/powerpoint/2010/main" val="374216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AF77F-73F7-F949-9963-5E247EE89F51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4968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AF77F-73F7-F949-9963-5E247EE89F5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08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AF77F-73F7-F949-9963-5E247EE89F5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5206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4412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ja-JP" altLang="en-US"/>
              <a:t>持ち帰り不可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AF77F-73F7-F949-9963-5E247EE89F5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3512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6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 dirty="0">
              <a:latin typeface="Calibri" charset="0"/>
              <a:ea typeface="ＭＳ Ｐゴシック" charset="0"/>
            </a:endParaRPr>
          </a:p>
        </p:txBody>
      </p:sp>
      <p:sp>
        <p:nvSpPr>
          <p:cNvPr id="21507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C194F42-B8E6-7F41-B82F-F487F989F3AD}" type="slidenum">
              <a:rPr lang="ja-JP" altLang="en-US" sz="1200"/>
              <a:pPr/>
              <a:t>5</a:t>
            </a:fld>
            <a:endParaRPr lang="ja-JP" altLang="en-US" sz="1200"/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ja-JP" altLang="en-US"/>
              <a:t>持ち帰り不可</a:t>
            </a:r>
          </a:p>
        </p:txBody>
      </p:sp>
    </p:spTree>
    <p:extLst>
      <p:ext uri="{BB962C8B-B14F-4D97-AF65-F5344CB8AC3E}">
        <p14:creationId xmlns:p14="http://schemas.microsoft.com/office/powerpoint/2010/main" val="2058745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AF77F-73F7-F949-9963-5E247EE89F5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221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AF77F-73F7-F949-9963-5E247EE89F5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0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 @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AF77F-73F7-F949-9963-5E247EE89F5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9178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78208D-FF2B-0B49-8869-A0FE90D858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87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 </a:t>
            </a:r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78208D-FF2B-0B49-8869-A0FE90D858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13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 </a:t>
            </a:r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78208D-FF2B-0B49-8869-A0FE90D858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94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A0FD-D603-9645-9AD2-0389B118B33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フッター プレースホルダー 5">
            <a:extLst>
              <a:ext uri="{FF2B5EF4-FFF2-40B4-BE49-F238E27FC236}">
                <a16:creationId xmlns:a16="http://schemas.microsoft.com/office/drawing/2014/main" id="{D6D964A9-E04D-4B48-8D10-7A05E99795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" y="6488024"/>
            <a:ext cx="5136228" cy="3651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日本天文学会</a:t>
            </a:r>
            <a:r>
              <a:rPr kumimoji="1" lang="en-US" altLang="ja-JP" dirty="0"/>
              <a:t> 2021</a:t>
            </a:r>
            <a:r>
              <a:rPr kumimoji="1" lang="ja-JP" altLang="en-US"/>
              <a:t>年秋季年会</a:t>
            </a:r>
          </a:p>
        </p:txBody>
      </p:sp>
    </p:spTree>
    <p:extLst>
      <p:ext uri="{BB962C8B-B14F-4D97-AF65-F5344CB8AC3E}">
        <p14:creationId xmlns:p14="http://schemas.microsoft.com/office/powerpoint/2010/main" val="374839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05102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050056B-72C3-9845-87B3-B30A75285F2A}" type="datetimeFigureOut">
              <a:rPr kumimoji="1" lang="ja-JP" altLang="en-US" smtClean="0"/>
              <a:t>2022/7/25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" y="6488024"/>
            <a:ext cx="5136228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A0FD-D603-9645-9AD2-0389B118B3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843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050056B-72C3-9845-87B3-B30A75285F2A}" type="datetimeFigureOut">
              <a:rPr kumimoji="1" lang="ja-JP" altLang="en-US" smtClean="0"/>
              <a:t>2022/7/25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" y="6488024"/>
            <a:ext cx="5136228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A0FD-D603-9645-9AD2-0389B118B3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309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05102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フッター プレースホルダー 5">
            <a:extLst>
              <a:ext uri="{FF2B5EF4-FFF2-40B4-BE49-F238E27FC236}">
                <a16:creationId xmlns:a16="http://schemas.microsoft.com/office/drawing/2014/main" id="{062865A5-986B-7945-BB65-51BBB5AC7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" y="6488024"/>
            <a:ext cx="5136228" cy="3651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日本天文学会</a:t>
            </a:r>
            <a:r>
              <a:rPr kumimoji="1" lang="en-US" altLang="ja-JP" dirty="0"/>
              <a:t> 2021</a:t>
            </a:r>
            <a:r>
              <a:rPr kumimoji="1" lang="ja-JP" altLang="en-US"/>
              <a:t>年秋季年会</a:t>
            </a:r>
          </a:p>
        </p:txBody>
      </p:sp>
    </p:spTree>
    <p:extLst>
      <p:ext uri="{BB962C8B-B14F-4D97-AF65-F5344CB8AC3E}">
        <p14:creationId xmlns:p14="http://schemas.microsoft.com/office/powerpoint/2010/main" val="170104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050056B-72C3-9845-87B3-B30A75285F2A}" type="datetimeFigureOut">
              <a:rPr kumimoji="1" lang="ja-JP" altLang="en-US" smtClean="0"/>
              <a:t>2022/7/25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" y="6488024"/>
            <a:ext cx="5136228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A0FD-D603-9645-9AD2-0389B118B3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1683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05102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050056B-72C3-9845-87B3-B30A75285F2A}" type="datetimeFigureOut">
              <a:rPr kumimoji="1" lang="ja-JP" altLang="en-US" smtClean="0"/>
              <a:t>2022/7/25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1" y="6488024"/>
            <a:ext cx="5136228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A0FD-D603-9645-9AD2-0389B118B3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443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051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050056B-72C3-9845-87B3-B30A75285F2A}" type="datetimeFigureOut">
              <a:rPr kumimoji="1" lang="ja-JP" altLang="en-US" smtClean="0"/>
              <a:t>2022/7/25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1" y="6488024"/>
            <a:ext cx="5136228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A0FD-D603-9645-9AD2-0389B118B3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998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05102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050056B-72C3-9845-87B3-B30A75285F2A}" type="datetimeFigureOut">
              <a:rPr kumimoji="1" lang="ja-JP" altLang="en-US" smtClean="0"/>
              <a:t>2022/7/25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1" y="6488024"/>
            <a:ext cx="5136228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A0FD-D603-9645-9AD2-0389B118B3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539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050056B-72C3-9845-87B3-B30A75285F2A}" type="datetimeFigureOut">
              <a:rPr kumimoji="1" lang="ja-JP" altLang="en-US" smtClean="0"/>
              <a:t>2022/7/25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1" y="6488024"/>
            <a:ext cx="5136228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A0FD-D603-9645-9AD2-0389B118B3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61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050056B-72C3-9845-87B3-B30A75285F2A}" type="datetimeFigureOut">
              <a:rPr kumimoji="1" lang="ja-JP" altLang="en-US" smtClean="0"/>
              <a:t>2022/7/25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1" y="6488024"/>
            <a:ext cx="5136228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A0FD-D603-9645-9AD2-0389B118B3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075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050056B-72C3-9845-87B3-B30A75285F2A}" type="datetimeFigureOut">
              <a:rPr kumimoji="1" lang="ja-JP" altLang="en-US" smtClean="0"/>
              <a:t>2022/7/25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1" y="6488024"/>
            <a:ext cx="5136228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A0FD-D603-9645-9AD2-0389B118B3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24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347200" y="648802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451936" y="152400"/>
            <a:ext cx="932918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タイトルの書式設定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227850"/>
            <a:ext cx="1082251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テキストの書式設定</a:t>
            </a:r>
            <a:endParaRPr lang="en-US" altLang="ja-JP" dirty="0"/>
          </a:p>
          <a:p>
            <a:pPr lvl="1"/>
            <a:r>
              <a:rPr lang="ja-JP" altLang="en-US" dirty="0"/>
              <a:t>第</a:t>
            </a:r>
            <a:r>
              <a:rPr lang="en-US" altLang="ja-JP" dirty="0"/>
              <a:t> 2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2"/>
            <a:r>
              <a:rPr lang="ja-JP" altLang="en-US" dirty="0"/>
              <a:t>第</a:t>
            </a:r>
            <a:r>
              <a:rPr lang="en-US" altLang="ja-JP" dirty="0"/>
              <a:t> 3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3"/>
            <a:r>
              <a:rPr lang="ja-JP" altLang="en-US" dirty="0"/>
              <a:t>第</a:t>
            </a:r>
            <a:r>
              <a:rPr lang="en-US" altLang="ja-JP" dirty="0"/>
              <a:t> 4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4"/>
            <a:r>
              <a:rPr lang="ja-JP" altLang="en-US" dirty="0"/>
              <a:t>第</a:t>
            </a:r>
            <a:r>
              <a:rPr lang="en-US" altLang="ja-JP" dirty="0"/>
              <a:t> 5 </a:t>
            </a:r>
            <a:r>
              <a:rPr lang="ja-JP" altLang="en-US" dirty="0"/>
              <a:t>レベル</a:t>
            </a:r>
          </a:p>
        </p:txBody>
      </p:sp>
      <p:grpSp>
        <p:nvGrpSpPr>
          <p:cNvPr id="12" name="図形グループ 11"/>
          <p:cNvGrpSpPr>
            <a:grpSpLocks noChangeAspect="1"/>
          </p:cNvGrpSpPr>
          <p:nvPr userDrawn="1"/>
        </p:nvGrpSpPr>
        <p:grpSpPr>
          <a:xfrm>
            <a:off x="0" y="0"/>
            <a:ext cx="12216000" cy="1059126"/>
            <a:chOff x="-1" y="0"/>
            <a:chExt cx="30275214" cy="3499816"/>
          </a:xfrm>
        </p:grpSpPr>
        <p:sp>
          <p:nvSpPr>
            <p:cNvPr id="13" name="正方形/長方形 12"/>
            <p:cNvSpPr/>
            <p:nvPr/>
          </p:nvSpPr>
          <p:spPr>
            <a:xfrm>
              <a:off x="-1" y="1"/>
              <a:ext cx="30275213" cy="2874166"/>
            </a:xfrm>
            <a:prstGeom prst="rect">
              <a:avLst/>
            </a:prstGeom>
            <a:gradFill flip="none" rotWithShape="1">
              <a:gsLst>
                <a:gs pos="15000">
                  <a:srgbClr val="000099"/>
                </a:gs>
                <a:gs pos="72000">
                  <a:srgbClr val="0000FF"/>
                </a:gs>
                <a:gs pos="100000">
                  <a:srgbClr val="0066FF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lIns="91436" tIns="45718" rIns="91436" bIns="45718" anchor="ctr"/>
            <a:lstStyle/>
            <a:p>
              <a:pPr marL="0" marR="0" lvl="0" indent="0" defTabSz="43203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6" name="Rectangle 162"/>
            <p:cNvSpPr>
              <a:spLocks noChangeArrowheads="1"/>
            </p:cNvSpPr>
            <p:nvPr/>
          </p:nvSpPr>
          <p:spPr bwMode="auto">
            <a:xfrm flipH="1">
              <a:off x="-1" y="2863829"/>
              <a:ext cx="30275214" cy="635987"/>
            </a:xfrm>
            <a:prstGeom prst="rect">
              <a:avLst/>
            </a:prstGeom>
            <a:gradFill rotWithShape="1">
              <a:gsLst>
                <a:gs pos="53000">
                  <a:srgbClr val="0000FF">
                    <a:lumMod val="64000"/>
                  </a:srgbClr>
                </a:gs>
                <a:gs pos="100000">
                  <a:srgbClr val="FFFFFF">
                    <a:lumMod val="96000"/>
                    <a:lumOff val="4000"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 sz="1800">
                <a:solidFill>
                  <a:srgbClr val="000000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  <p:pic>
          <p:nvPicPr>
            <p:cNvPr id="17" name="Picture 66"/>
            <p:cNvPicPr>
              <a:picLocks noChangeAspect="1" noChangeArrowheads="1"/>
            </p:cNvPicPr>
            <p:nvPr/>
          </p:nvPicPr>
          <p:blipFill>
            <a:blip r:embed="rId1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83" y="0"/>
              <a:ext cx="2150556" cy="2857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64"/>
            <p:cNvPicPr>
              <a:picLocks noChangeAspect="1" noChangeArrowheads="1"/>
            </p:cNvPicPr>
            <p:nvPr/>
          </p:nvPicPr>
          <p:blipFill>
            <a:blip r:embed="rId1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28" y="3032506"/>
              <a:ext cx="2677530" cy="240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フッター プレースホルダー 5">
            <a:extLst>
              <a:ext uri="{FF2B5EF4-FFF2-40B4-BE49-F238E27FC236}">
                <a16:creationId xmlns:a16="http://schemas.microsoft.com/office/drawing/2014/main" id="{38D5FDEC-D296-064A-97FC-3C06BFC2A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" y="6488024"/>
            <a:ext cx="5136228" cy="3651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日本天文学会</a:t>
            </a:r>
            <a:r>
              <a:rPr kumimoji="1" lang="en-US" altLang="ja-JP" dirty="0"/>
              <a:t> 2021</a:t>
            </a:r>
            <a:r>
              <a:rPr kumimoji="1" lang="ja-JP" altLang="en-US"/>
              <a:t>年秋季年会</a:t>
            </a:r>
          </a:p>
        </p:txBody>
      </p:sp>
    </p:spTree>
    <p:extLst>
      <p:ext uri="{BB962C8B-B14F-4D97-AF65-F5344CB8AC3E}">
        <p14:creationId xmlns:p14="http://schemas.microsoft.com/office/powerpoint/2010/main" val="128186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71868" y="0"/>
            <a:ext cx="9248264" cy="3251200"/>
          </a:xfrm>
        </p:spPr>
        <p:txBody>
          <a:bodyPr>
            <a:normAutofit fontScale="90000"/>
          </a:bodyPr>
          <a:lstStyle/>
          <a:p>
            <a:r>
              <a:rPr lang="en-US" altLang="ja-JP" sz="3100" dirty="0">
                <a:solidFill>
                  <a:schemeClr val="bg1"/>
                </a:solidFill>
                <a:latin typeface="ヒラギノ丸ゴ Pro W4"/>
                <a:ea typeface="ヒラギノ丸ゴ Pro W4"/>
                <a:cs typeface="ヒラギノ丸ゴ Pro W4"/>
              </a:rPr>
              <a:t>    </a:t>
            </a:r>
            <a:r>
              <a:rPr lang="ja-JP" altLang="en-US" sz="2800">
                <a:solidFill>
                  <a:schemeClr val="bg1"/>
                </a:solidFill>
                <a:latin typeface="ヒラギノ丸ゴ Pro W4"/>
                <a:ea typeface="ヒラギノ丸ゴ Pro W4"/>
                <a:cs typeface="ヒラギノ丸ゴ Pro W4"/>
              </a:rPr>
              <a:t>なゆたユーザーズミーティング</a:t>
            </a:r>
            <a:r>
              <a:rPr lang="en-US" altLang="ja-JP" sz="2800" dirty="0">
                <a:solidFill>
                  <a:schemeClr val="bg1"/>
                </a:solidFill>
                <a:latin typeface="ヒラギノ丸ゴ Pro W4"/>
                <a:ea typeface="ヒラギノ丸ゴ Pro W4"/>
                <a:cs typeface="ヒラギノ丸ゴ Pro W4"/>
              </a:rPr>
              <a:t>2022</a:t>
            </a:r>
            <a:br>
              <a:rPr lang="en-US" altLang="ja-JP" sz="3600" dirty="0">
                <a:latin typeface="ヒラギノ丸ゴ Pro W4"/>
                <a:ea typeface="ヒラギノ丸ゴ Pro W4"/>
                <a:cs typeface="ヒラギノ丸ゴ Pro W4"/>
              </a:rPr>
            </a:br>
            <a:br>
              <a:rPr lang="en-US" altLang="ja-JP" sz="3600" dirty="0">
                <a:latin typeface="ヒラギノ丸ゴ Pro W4"/>
                <a:ea typeface="ヒラギノ丸ゴ Pro W4"/>
                <a:cs typeface="ヒラギノ丸ゴ Pro W4"/>
              </a:rPr>
            </a:br>
            <a:r>
              <a:rPr lang="ja-JP" altLang="en-US" sz="3600">
                <a:latin typeface="ヒラギノ丸ゴ Pro W4"/>
                <a:ea typeface="ヒラギノ丸ゴ Pro W4"/>
                <a:cs typeface="ヒラギノ丸ゴ Pro W4"/>
              </a:rPr>
              <a:t>ロケット実験</a:t>
            </a:r>
            <a:r>
              <a:rPr lang="en-US" altLang="ja-JP" sz="3600" dirty="0">
                <a:latin typeface="ヒラギノ丸ゴ Pro W4"/>
                <a:ea typeface="ヒラギノ丸ゴ Pro W4"/>
                <a:cs typeface="ヒラギノ丸ゴ Pro W4"/>
              </a:rPr>
              <a:t>CIBER-2</a:t>
            </a:r>
            <a:r>
              <a:rPr lang="ja-JP" altLang="en-US" sz="3600">
                <a:latin typeface="ヒラギノ丸ゴ Pro W4"/>
                <a:ea typeface="ヒラギノ丸ゴ Pro W4"/>
                <a:cs typeface="ヒラギノ丸ゴ Pro W4"/>
              </a:rPr>
              <a:t>の上空での感度較正を目的とする星の絶対フラックス測定</a:t>
            </a:r>
            <a:br>
              <a:rPr lang="en-US" altLang="ja-JP" sz="3600" dirty="0">
                <a:latin typeface="ヒラギノ丸ゴ Pro W4"/>
                <a:ea typeface="ヒラギノ丸ゴ Pro W4"/>
                <a:cs typeface="ヒラギノ丸ゴ Pro W4"/>
              </a:rPr>
            </a:br>
            <a:br>
              <a:rPr lang="en-US" altLang="ja-JP" sz="3600" dirty="0">
                <a:latin typeface="ヒラギノ丸ゴ Pro W4"/>
                <a:ea typeface="ヒラギノ丸ゴ Pro W4"/>
                <a:cs typeface="ヒラギノ丸ゴ Pro W4"/>
              </a:rPr>
            </a:br>
            <a:r>
              <a:rPr lang="en-US" altLang="ja-JP" sz="3600" dirty="0">
                <a:latin typeface="ヒラギノ丸ゴ Pro W4"/>
                <a:ea typeface="ヒラギノ丸ゴ Pro W4"/>
                <a:cs typeface="ヒラギノ丸ゴ Pro W4"/>
              </a:rPr>
              <a:t>(</a:t>
            </a:r>
            <a:r>
              <a:rPr lang="ja-JP" altLang="en-US" sz="3600">
                <a:latin typeface="ヒラギノ丸ゴ Pro W4"/>
                <a:ea typeface="ヒラギノ丸ゴ Pro W4"/>
                <a:cs typeface="ヒラギノ丸ゴ Pro W4"/>
              </a:rPr>
              <a:t>共同研究観測</a:t>
            </a:r>
            <a:r>
              <a:rPr lang="en-US" altLang="ja-JP" sz="3600" dirty="0">
                <a:latin typeface="ヒラギノ丸ゴ Pro W4"/>
                <a:ea typeface="ヒラギノ丸ゴ Pro W4"/>
                <a:cs typeface="ヒラギノ丸ゴ Pro W4"/>
              </a:rPr>
              <a:t>)</a:t>
            </a:r>
            <a:endParaRPr lang="ja-JP" altLang="en-US" sz="3600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87500" y="3898899"/>
            <a:ext cx="9601200" cy="1681629"/>
          </a:xfrm>
        </p:spPr>
        <p:txBody>
          <a:bodyPr/>
          <a:lstStyle/>
          <a:p>
            <a:pPr algn="l"/>
            <a:r>
              <a:rPr lang="ja-JP" altLang="en-US" sz="280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松浦</a:t>
            </a:r>
            <a:r>
              <a:rPr lang="en-US" altLang="ja-JP" sz="2800" dirty="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周二</a:t>
            </a:r>
            <a:r>
              <a:rPr lang="en-US" altLang="ja-JP" sz="2800" dirty="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, </a:t>
            </a:r>
            <a:r>
              <a:rPr lang="ja-JP" altLang="en-US" sz="280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野田</a:t>
            </a:r>
            <a:r>
              <a:rPr lang="en-US" altLang="ja-JP" sz="2800" dirty="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ja-JP" altLang="en-US" sz="280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千馬</a:t>
            </a:r>
            <a:r>
              <a:rPr lang="en-US" altLang="ja-JP" sz="2800" dirty="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, </a:t>
            </a:r>
            <a:r>
              <a:rPr lang="ja-JP" altLang="en-US" sz="280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中畑</a:t>
            </a:r>
            <a:r>
              <a:rPr lang="en-US" altLang="ja-JP" sz="2800" dirty="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ja-JP" altLang="en-US" sz="280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秀太</a:t>
            </a:r>
            <a:r>
              <a:rPr lang="en-US" altLang="ja-JP" sz="2800" dirty="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, </a:t>
            </a:r>
            <a:r>
              <a:rPr lang="ja-JP" altLang="en-US" sz="280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繁澤</a:t>
            </a:r>
            <a:r>
              <a:rPr lang="en-US" altLang="ja-JP" sz="2800" dirty="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ja-JP" altLang="en-US" sz="280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政樹</a:t>
            </a:r>
            <a:r>
              <a:rPr lang="en-US" altLang="ja-JP" sz="2800" dirty="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 (</a:t>
            </a:r>
            <a:r>
              <a:rPr lang="ja-JP" altLang="en-US" sz="280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関西学院大学</a:t>
            </a:r>
            <a:r>
              <a:rPr lang="en-US" altLang="ja-JP" sz="2800" dirty="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)</a:t>
            </a:r>
          </a:p>
          <a:p>
            <a:pPr algn="l"/>
            <a:r>
              <a:rPr lang="ja-JP" altLang="en-US" sz="280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戸塚</a:t>
            </a:r>
            <a:r>
              <a:rPr lang="en-US" altLang="ja-JP" sz="2800" dirty="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ja-JP" altLang="en-US" sz="280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都</a:t>
            </a:r>
            <a:r>
              <a:rPr lang="en-US" altLang="ja-JP" sz="2800" dirty="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 (</a:t>
            </a:r>
            <a:r>
              <a:rPr lang="ja-JP" altLang="en-US" sz="280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兵庫県立大学</a:t>
            </a:r>
            <a:r>
              <a:rPr lang="en-US" altLang="ja-JP" sz="2800" dirty="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)</a:t>
            </a:r>
          </a:p>
          <a:p>
            <a:pPr algn="l"/>
            <a:r>
              <a:rPr lang="en-US" altLang="ja-JP" sz="2800" dirty="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CIBER collaboration</a:t>
            </a:r>
          </a:p>
        </p:txBody>
      </p:sp>
    </p:spTree>
    <p:extLst>
      <p:ext uri="{BB962C8B-B14F-4D97-AF65-F5344CB8AC3E}">
        <p14:creationId xmlns:p14="http://schemas.microsoft.com/office/powerpoint/2010/main" val="3348092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7753A7FD-BCEC-185E-BCC0-90A7EA993D97}"/>
              </a:ext>
            </a:extLst>
          </p:cNvPr>
          <p:cNvSpPr txBox="1">
            <a:spLocks/>
          </p:cNvSpPr>
          <p:nvPr/>
        </p:nvSpPr>
        <p:spPr>
          <a:xfrm>
            <a:off x="609600" y="177800"/>
            <a:ext cx="10972800" cy="72730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>
                <a:solidFill>
                  <a:srgbClr val="FFFFFF"/>
                </a:solidFill>
                <a:latin typeface="Candara" panose="020E0502030303020204" pitchFamily="34" charset="0"/>
                <a:ea typeface="ヒラギノ丸ゴ Pro W4"/>
                <a:cs typeface="ヒラギノ丸ゴ Pro W4"/>
              </a:rPr>
              <a:t>なゆた望遠鏡</a:t>
            </a:r>
            <a:r>
              <a:rPr lang="en-US" altLang="ja-JP" sz="3600" dirty="0">
                <a:solidFill>
                  <a:srgbClr val="FFFFFF"/>
                </a:solidFill>
                <a:latin typeface="Candara" panose="020E0502030303020204" pitchFamily="34" charset="0"/>
                <a:ea typeface="ヒラギノ丸ゴ Pro W4"/>
                <a:cs typeface="ヒラギノ丸ゴ Pro W4"/>
              </a:rPr>
              <a:t>WFGS2</a:t>
            </a:r>
            <a:r>
              <a:rPr lang="ja-JP" altLang="en-US" sz="3600">
                <a:solidFill>
                  <a:srgbClr val="FFFFFF"/>
                </a:solidFill>
                <a:latin typeface="Candara" panose="020E0502030303020204" pitchFamily="34" charset="0"/>
                <a:ea typeface="ヒラギノ丸ゴ Pro W4"/>
                <a:cs typeface="ヒラギノ丸ゴ Pro W4"/>
              </a:rPr>
              <a:t>による観測計画</a:t>
            </a:r>
            <a:endParaRPr lang="ja-JP" altLang="en-US" sz="3600">
              <a:latin typeface="Candara" panose="020E050203030302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EDE75BD-9603-3DE7-97F8-2754D2A726AB}"/>
              </a:ext>
            </a:extLst>
          </p:cNvPr>
          <p:cNvSpPr txBox="1"/>
          <p:nvPr/>
        </p:nvSpPr>
        <p:spPr>
          <a:xfrm>
            <a:off x="210724" y="1080313"/>
            <a:ext cx="118212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CIBERE-2</a:t>
            </a:r>
            <a:r>
              <a:rPr lang="ja-JP" altLang="en-US" sz="28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で観測した</a:t>
            </a:r>
            <a:r>
              <a:rPr lang="en-US" altLang="ja-JP" sz="2800" dirty="0" err="1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Bootes</a:t>
            </a:r>
            <a:r>
              <a:rPr lang="en-US" altLang="ja-JP" sz="28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, SWIRE field (</a:t>
            </a:r>
            <a:r>
              <a:rPr lang="ja-JP" altLang="en-US" sz="28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画角</a:t>
            </a:r>
            <a:r>
              <a:rPr lang="en-US" altLang="ja-JP" sz="28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 2.3deg) </a:t>
            </a:r>
            <a:r>
              <a:rPr lang="ja-JP" altLang="en-US" sz="28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の</a:t>
            </a:r>
            <a:r>
              <a:rPr lang="en-US" altLang="ja-JP" sz="28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14</a:t>
            </a:r>
            <a:r>
              <a:rPr lang="ja-JP" altLang="en-US" sz="28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天体をリスト</a:t>
            </a:r>
            <a:endParaRPr lang="en-US" altLang="ja-JP" sz="2800" dirty="0">
              <a:latin typeface="Candara" panose="020E0502030303020204" pitchFamily="34" charset="0"/>
              <a:ea typeface="Hiragino Maru Gothic Pro W4" panose="020F0400000000000000" pitchFamily="34" charset="-128"/>
              <a:sym typeface="Wingdings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分光標準星をできるだけ頻繁に撮る</a:t>
            </a:r>
            <a:r>
              <a:rPr lang="en-US" altLang="ja-JP" sz="28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 (</a:t>
            </a:r>
            <a:r>
              <a:rPr lang="en-US" altLang="ja-JP" sz="2800" dirty="0" err="1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Rc</a:t>
            </a:r>
            <a:r>
              <a:rPr lang="en-US" altLang="ja-JP" sz="28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, </a:t>
            </a:r>
            <a:r>
              <a:rPr lang="en-US" altLang="ja-JP" sz="2800" dirty="0" err="1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Ic</a:t>
            </a:r>
            <a:r>
              <a:rPr lang="en-US" altLang="ja-JP" sz="28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, </a:t>
            </a:r>
            <a:r>
              <a:rPr lang="ja-JP" altLang="en-US" sz="28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分光</a:t>
            </a:r>
            <a:r>
              <a:rPr lang="en-US" altLang="ja-JP" sz="28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)</a:t>
            </a:r>
          </a:p>
        </p:txBody>
      </p: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15B76C19-ACF2-FDCA-915B-F59D5D37B76C}"/>
              </a:ext>
            </a:extLst>
          </p:cNvPr>
          <p:cNvGrpSpPr>
            <a:grpSpLocks noChangeAspect="1"/>
          </p:cNvGrpSpPr>
          <p:nvPr/>
        </p:nvGrpSpPr>
        <p:grpSpPr>
          <a:xfrm>
            <a:off x="210724" y="2242420"/>
            <a:ext cx="5717867" cy="4437780"/>
            <a:chOff x="185387" y="1803400"/>
            <a:chExt cx="6497576" cy="5042931"/>
          </a:xfrm>
        </p:grpSpPr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F57B7DF0-95DE-3AC4-CDE2-798B4644BD70}"/>
                </a:ext>
              </a:extLst>
            </p:cNvPr>
            <p:cNvCxnSpPr/>
            <p:nvPr/>
          </p:nvCxnSpPr>
          <p:spPr>
            <a:xfrm>
              <a:off x="947218" y="6146800"/>
              <a:ext cx="5735745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5A3DE808-525F-3EFD-E752-1C4AB6BCCB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7218" y="1803400"/>
              <a:ext cx="0" cy="43561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19DC7124-8F71-1145-6095-9E5729A89C24}"/>
                </a:ext>
              </a:extLst>
            </p:cNvPr>
            <p:cNvCxnSpPr>
              <a:cxnSpLocks/>
            </p:cNvCxnSpPr>
            <p:nvPr/>
          </p:nvCxnSpPr>
          <p:spPr>
            <a:xfrm>
              <a:off x="951873" y="2324100"/>
              <a:ext cx="147745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934631D4-E6CA-ED97-6783-FF93677FCFC0}"/>
                </a:ext>
              </a:extLst>
            </p:cNvPr>
            <p:cNvCxnSpPr>
              <a:cxnSpLocks/>
            </p:cNvCxnSpPr>
            <p:nvPr/>
          </p:nvCxnSpPr>
          <p:spPr>
            <a:xfrm>
              <a:off x="951873" y="2959100"/>
              <a:ext cx="147745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66564E7F-8ED4-7C19-2FAE-911D4D5923E8}"/>
                </a:ext>
              </a:extLst>
            </p:cNvPr>
            <p:cNvCxnSpPr>
              <a:cxnSpLocks/>
            </p:cNvCxnSpPr>
            <p:nvPr/>
          </p:nvCxnSpPr>
          <p:spPr>
            <a:xfrm>
              <a:off x="951873" y="3606800"/>
              <a:ext cx="147745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1EE2D2E4-20FD-FA77-7CC3-FD6EA428C378}"/>
                </a:ext>
              </a:extLst>
            </p:cNvPr>
            <p:cNvCxnSpPr>
              <a:cxnSpLocks/>
            </p:cNvCxnSpPr>
            <p:nvPr/>
          </p:nvCxnSpPr>
          <p:spPr>
            <a:xfrm>
              <a:off x="951873" y="4241800"/>
              <a:ext cx="147745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B1A39E92-0F65-B0E6-7390-D715E6F0A2FB}"/>
                </a:ext>
              </a:extLst>
            </p:cNvPr>
            <p:cNvCxnSpPr>
              <a:cxnSpLocks/>
            </p:cNvCxnSpPr>
            <p:nvPr/>
          </p:nvCxnSpPr>
          <p:spPr>
            <a:xfrm>
              <a:off x="951873" y="4889500"/>
              <a:ext cx="147745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AFDEA1DD-1F05-1D6C-F82E-3018F24F37E9}"/>
                </a:ext>
              </a:extLst>
            </p:cNvPr>
            <p:cNvCxnSpPr>
              <a:cxnSpLocks/>
            </p:cNvCxnSpPr>
            <p:nvPr/>
          </p:nvCxnSpPr>
          <p:spPr>
            <a:xfrm>
              <a:off x="951873" y="5524500"/>
              <a:ext cx="147745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C1B3EDDD-EBA6-4D24-0472-5BE30C5BB5FD}"/>
                </a:ext>
              </a:extLst>
            </p:cNvPr>
            <p:cNvSpPr txBox="1"/>
            <p:nvPr/>
          </p:nvSpPr>
          <p:spPr>
            <a:xfrm rot="16200000">
              <a:off x="-31820" y="3606253"/>
              <a:ext cx="108074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Dec [deg]</a:t>
              </a:r>
            </a:p>
            <a:p>
              <a:endParaRPr kumimoji="1" lang="ja-JP" altLang="en-US"/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75C8E3F5-B755-CBFC-7721-660D60E23507}"/>
                </a:ext>
              </a:extLst>
            </p:cNvPr>
            <p:cNvSpPr txBox="1"/>
            <p:nvPr/>
          </p:nvSpPr>
          <p:spPr>
            <a:xfrm>
              <a:off x="497604" y="5339834"/>
              <a:ext cx="4187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10</a:t>
              </a:r>
              <a:endParaRPr kumimoji="1" lang="ja-JP" altLang="en-US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F97A4333-A576-DDD8-A1CA-829CA7B4CD41}"/>
                </a:ext>
              </a:extLst>
            </p:cNvPr>
            <p:cNvSpPr txBox="1"/>
            <p:nvPr/>
          </p:nvSpPr>
          <p:spPr>
            <a:xfrm>
              <a:off x="503114" y="4704834"/>
              <a:ext cx="4187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20</a:t>
              </a:r>
              <a:endParaRPr kumimoji="1" lang="ja-JP" altLang="en-US"/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50CF0AFB-B278-87A5-B33C-0B316A5AF538}"/>
                </a:ext>
              </a:extLst>
            </p:cNvPr>
            <p:cNvSpPr txBox="1"/>
            <p:nvPr/>
          </p:nvSpPr>
          <p:spPr>
            <a:xfrm>
              <a:off x="503114" y="4069834"/>
              <a:ext cx="4187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3</a:t>
              </a:r>
              <a:r>
                <a:rPr kumimoji="1" lang="en-US" altLang="ja-JP" dirty="0"/>
                <a:t>0</a:t>
              </a:r>
              <a:endParaRPr kumimoji="1" lang="ja-JP" altLang="en-US"/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8401A603-EA1A-E450-3CC5-9ED83A0CDB48}"/>
                </a:ext>
              </a:extLst>
            </p:cNvPr>
            <p:cNvSpPr txBox="1"/>
            <p:nvPr/>
          </p:nvSpPr>
          <p:spPr>
            <a:xfrm>
              <a:off x="502915" y="3422134"/>
              <a:ext cx="4187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4</a:t>
              </a:r>
              <a:r>
                <a:rPr kumimoji="1" lang="en-US" altLang="ja-JP" dirty="0"/>
                <a:t>0</a:t>
              </a:r>
              <a:endParaRPr kumimoji="1" lang="ja-JP" altLang="en-US"/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150F3F5F-5C26-106E-488A-8DECFA1997E9}"/>
                </a:ext>
              </a:extLst>
            </p:cNvPr>
            <p:cNvSpPr txBox="1"/>
            <p:nvPr/>
          </p:nvSpPr>
          <p:spPr>
            <a:xfrm>
              <a:off x="513487" y="2750615"/>
              <a:ext cx="4187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5</a:t>
              </a:r>
              <a:r>
                <a:rPr kumimoji="1" lang="en-US" altLang="ja-JP" dirty="0"/>
                <a:t>0</a:t>
              </a:r>
              <a:endParaRPr kumimoji="1" lang="ja-JP" altLang="en-US"/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F4A6EF9A-8D85-7EB3-17A5-47FB7CCB82E0}"/>
                </a:ext>
              </a:extLst>
            </p:cNvPr>
            <p:cNvSpPr txBox="1"/>
            <p:nvPr/>
          </p:nvSpPr>
          <p:spPr>
            <a:xfrm>
              <a:off x="513487" y="2130928"/>
              <a:ext cx="4187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6</a:t>
              </a:r>
              <a:r>
                <a:rPr kumimoji="1" lang="en-US" altLang="ja-JP" dirty="0"/>
                <a:t>0</a:t>
              </a:r>
              <a:endParaRPr kumimoji="1" lang="ja-JP" altLang="en-US"/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1038892E-B5FB-CFEA-2351-CE0FD6945D89}"/>
                </a:ext>
              </a:extLst>
            </p:cNvPr>
            <p:cNvSpPr txBox="1"/>
            <p:nvPr/>
          </p:nvSpPr>
          <p:spPr>
            <a:xfrm>
              <a:off x="1567587" y="6188364"/>
              <a:ext cx="5357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22</a:t>
              </a:r>
              <a:r>
                <a:rPr kumimoji="1" lang="en-US" altLang="ja-JP" dirty="0"/>
                <a:t>0</a:t>
              </a:r>
              <a:endParaRPr kumimoji="1" lang="ja-JP" altLang="en-US"/>
            </a:p>
          </p:txBody>
        </p: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7981AF19-9D2D-1266-463D-9083B7B308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18094" y="5956300"/>
              <a:ext cx="4655" cy="1905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284D2875-C41D-F377-C76F-68CEE7F3A41F}"/>
                </a:ext>
              </a:extLst>
            </p:cNvPr>
            <p:cNvCxnSpPr>
              <a:cxnSpLocks/>
            </p:cNvCxnSpPr>
            <p:nvPr/>
          </p:nvCxnSpPr>
          <p:spPr>
            <a:xfrm>
              <a:off x="3364065" y="5956300"/>
              <a:ext cx="0" cy="17780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CE0F6C66-DF92-D7A1-1C31-DF468B8855F4}"/>
                </a:ext>
              </a:extLst>
            </p:cNvPr>
            <p:cNvCxnSpPr>
              <a:cxnSpLocks/>
            </p:cNvCxnSpPr>
            <p:nvPr/>
          </p:nvCxnSpPr>
          <p:spPr>
            <a:xfrm>
              <a:off x="4900765" y="5981699"/>
              <a:ext cx="0" cy="17780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2A8C5036-4149-AADF-A3E1-74F3A82AF7BA}"/>
                </a:ext>
              </a:extLst>
            </p:cNvPr>
            <p:cNvCxnSpPr>
              <a:cxnSpLocks/>
            </p:cNvCxnSpPr>
            <p:nvPr/>
          </p:nvCxnSpPr>
          <p:spPr>
            <a:xfrm>
              <a:off x="6437465" y="5981699"/>
              <a:ext cx="0" cy="17780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96339269-7D24-1348-A72F-DCEC12F9D4C2}"/>
                </a:ext>
              </a:extLst>
            </p:cNvPr>
            <p:cNvSpPr txBox="1"/>
            <p:nvPr/>
          </p:nvSpPr>
          <p:spPr>
            <a:xfrm>
              <a:off x="3087544" y="6186633"/>
              <a:ext cx="5357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23</a:t>
              </a:r>
              <a:r>
                <a:rPr kumimoji="1" lang="en-US" altLang="ja-JP" dirty="0"/>
                <a:t>0</a:t>
              </a:r>
              <a:endParaRPr kumimoji="1" lang="ja-JP" altLang="en-US"/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7E8D0A92-77DD-2F7F-6FC6-9ACCF6FBD824}"/>
                </a:ext>
              </a:extLst>
            </p:cNvPr>
            <p:cNvSpPr txBox="1"/>
            <p:nvPr/>
          </p:nvSpPr>
          <p:spPr>
            <a:xfrm>
              <a:off x="4607501" y="6188364"/>
              <a:ext cx="5357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240</a:t>
              </a:r>
              <a:endParaRPr kumimoji="1" lang="ja-JP" altLang="en-US"/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BE0DA8C7-F98E-F265-E71A-CA91E3DA9448}"/>
                </a:ext>
              </a:extLst>
            </p:cNvPr>
            <p:cNvSpPr txBox="1"/>
            <p:nvPr/>
          </p:nvSpPr>
          <p:spPr>
            <a:xfrm>
              <a:off x="6121337" y="6188364"/>
              <a:ext cx="5357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250</a:t>
              </a:r>
              <a:endParaRPr kumimoji="1" lang="ja-JP" altLang="en-US"/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946A26C2-3315-B085-3B7A-EA62FD057776}"/>
                </a:ext>
              </a:extLst>
            </p:cNvPr>
            <p:cNvSpPr txBox="1"/>
            <p:nvPr/>
          </p:nvSpPr>
          <p:spPr>
            <a:xfrm>
              <a:off x="3620892" y="6476999"/>
              <a:ext cx="98296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RA [deg]</a:t>
              </a:r>
              <a:endParaRPr kumimoji="1" lang="ja-JP" altLang="en-US"/>
            </a:p>
          </p:txBody>
        </p:sp>
        <p:sp>
          <p:nvSpPr>
            <p:cNvPr id="52" name="円/楕円 51">
              <a:extLst>
                <a:ext uri="{FF2B5EF4-FFF2-40B4-BE49-F238E27FC236}">
                  <a16:creationId xmlns:a16="http://schemas.microsoft.com/office/drawing/2014/main" id="{60A0D93C-B458-D72A-630E-1DF9B7E3B04E}"/>
                </a:ext>
              </a:extLst>
            </p:cNvPr>
            <p:cNvSpPr/>
            <p:nvPr/>
          </p:nvSpPr>
          <p:spPr>
            <a:xfrm>
              <a:off x="1511300" y="3918466"/>
              <a:ext cx="128994" cy="137952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円/楕円 53">
              <a:extLst>
                <a:ext uri="{FF2B5EF4-FFF2-40B4-BE49-F238E27FC236}">
                  <a16:creationId xmlns:a16="http://schemas.microsoft.com/office/drawing/2014/main" id="{89E86979-4F6A-6C91-839A-9203DDA98E5D}"/>
                </a:ext>
              </a:extLst>
            </p:cNvPr>
            <p:cNvSpPr/>
            <p:nvPr/>
          </p:nvSpPr>
          <p:spPr>
            <a:xfrm>
              <a:off x="5208719" y="2627036"/>
              <a:ext cx="128994" cy="137952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円/楕円 54">
              <a:extLst>
                <a:ext uri="{FF2B5EF4-FFF2-40B4-BE49-F238E27FC236}">
                  <a16:creationId xmlns:a16="http://schemas.microsoft.com/office/drawing/2014/main" id="{4DE6C240-9C68-F2E8-AE7E-5E64CD167744}"/>
                </a:ext>
              </a:extLst>
            </p:cNvPr>
            <p:cNvSpPr/>
            <p:nvPr/>
          </p:nvSpPr>
          <p:spPr>
            <a:xfrm>
              <a:off x="4539356" y="3987442"/>
              <a:ext cx="128994" cy="1379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652AC8C0-544E-BE1E-4C89-F06797A3E897}"/>
                </a:ext>
              </a:extLst>
            </p:cNvPr>
            <p:cNvSpPr txBox="1"/>
            <p:nvPr/>
          </p:nvSpPr>
          <p:spPr>
            <a:xfrm>
              <a:off x="4400722" y="4125394"/>
              <a:ext cx="1720608" cy="7344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/>
                <a:t>BD+33d2642</a:t>
              </a:r>
              <a:endParaRPr lang="en-US" altLang="ja-JP" dirty="0"/>
            </a:p>
            <a:p>
              <a:r>
                <a:rPr lang="en-US" altLang="ja-JP" dirty="0"/>
                <a:t>(</a:t>
              </a:r>
              <a:r>
                <a:rPr lang="ja-JP" altLang="en-US"/>
                <a:t>標準星</a:t>
              </a:r>
              <a:r>
                <a:rPr lang="en-US" altLang="ja-JP" dirty="0"/>
                <a:t>)</a:t>
              </a:r>
              <a:endParaRPr lang="ja-JP" altLang="en-US"/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A8508A03-85DC-632F-874F-94793840B85B}"/>
                </a:ext>
              </a:extLst>
            </p:cNvPr>
            <p:cNvSpPr txBox="1"/>
            <p:nvPr/>
          </p:nvSpPr>
          <p:spPr>
            <a:xfrm>
              <a:off x="4668349" y="2221214"/>
              <a:ext cx="905906" cy="4196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dirty="0"/>
                <a:t>SWIRE</a:t>
              </a:r>
              <a:endParaRPr lang="ja-JP" altLang="en-US"/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B878120D-6F7E-4EA2-D2DE-2956B9C0BB2D}"/>
                </a:ext>
              </a:extLst>
            </p:cNvPr>
            <p:cNvSpPr txBox="1"/>
            <p:nvPr/>
          </p:nvSpPr>
          <p:spPr>
            <a:xfrm>
              <a:off x="1239146" y="3441868"/>
              <a:ext cx="1001362" cy="4196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dirty="0" err="1"/>
                <a:t>Bootes</a:t>
              </a:r>
              <a:endParaRPr lang="ja-JP" altLang="en-US"/>
            </a:p>
          </p:txBody>
        </p:sp>
        <p:sp>
          <p:nvSpPr>
            <p:cNvPr id="60" name="円/楕円 59">
              <a:extLst>
                <a:ext uri="{FF2B5EF4-FFF2-40B4-BE49-F238E27FC236}">
                  <a16:creationId xmlns:a16="http://schemas.microsoft.com/office/drawing/2014/main" id="{2A3DB5EE-81BE-BD31-97FA-04C849E08CE9}"/>
                </a:ext>
              </a:extLst>
            </p:cNvPr>
            <p:cNvSpPr/>
            <p:nvPr/>
          </p:nvSpPr>
          <p:spPr>
            <a:xfrm>
              <a:off x="1686733" y="4358723"/>
              <a:ext cx="128994" cy="1379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09640C00-8765-5DB6-E549-0CE25F301C09}"/>
                </a:ext>
              </a:extLst>
            </p:cNvPr>
            <p:cNvSpPr txBox="1"/>
            <p:nvPr/>
          </p:nvSpPr>
          <p:spPr>
            <a:xfrm>
              <a:off x="1558403" y="4496675"/>
              <a:ext cx="1230518" cy="7344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dirty="0"/>
                <a:t>Feige98</a:t>
              </a:r>
            </a:p>
            <a:p>
              <a:r>
                <a:rPr lang="en-US" altLang="ja-JP" dirty="0"/>
                <a:t>(</a:t>
              </a:r>
              <a:r>
                <a:rPr lang="ja-JP" altLang="en-US"/>
                <a:t>標準星</a:t>
              </a:r>
              <a:r>
                <a:rPr lang="en-US" altLang="ja-JP" dirty="0"/>
                <a:t>)</a:t>
              </a:r>
              <a:endParaRPr lang="ja-JP" altLang="en-US"/>
            </a:p>
          </p:txBody>
        </p:sp>
      </p:grpSp>
      <p:pic>
        <p:nvPicPr>
          <p:cNvPr id="63" name="図 62">
            <a:extLst>
              <a:ext uri="{FF2B5EF4-FFF2-40B4-BE49-F238E27FC236}">
                <a16:creationId xmlns:a16="http://schemas.microsoft.com/office/drawing/2014/main" id="{44592188-C2FA-995D-1253-3B95972898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12"/>
          <a:stretch/>
        </p:blipFill>
        <p:spPr>
          <a:xfrm>
            <a:off x="6332321" y="2139621"/>
            <a:ext cx="5794859" cy="468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34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7753A7FD-BCEC-185E-BCC0-90A7EA993D97}"/>
              </a:ext>
            </a:extLst>
          </p:cNvPr>
          <p:cNvSpPr txBox="1">
            <a:spLocks/>
          </p:cNvSpPr>
          <p:nvPr/>
        </p:nvSpPr>
        <p:spPr>
          <a:xfrm>
            <a:off x="609600" y="177800"/>
            <a:ext cx="10972800" cy="72730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>
                <a:solidFill>
                  <a:srgbClr val="FFFFFF"/>
                </a:solidFill>
                <a:latin typeface="Candara" panose="020E0502030303020204" pitchFamily="34" charset="0"/>
                <a:ea typeface="ヒラギノ丸ゴ Pro W4"/>
                <a:cs typeface="ヒラギノ丸ゴ Pro W4"/>
              </a:rPr>
              <a:t>なゆた望遠鏡</a:t>
            </a:r>
            <a:r>
              <a:rPr lang="en-US" altLang="ja-JP" sz="3600" dirty="0">
                <a:solidFill>
                  <a:srgbClr val="FFFFFF"/>
                </a:solidFill>
                <a:latin typeface="Candara" panose="020E0502030303020204" pitchFamily="34" charset="0"/>
                <a:ea typeface="ヒラギノ丸ゴ Pro W4"/>
                <a:cs typeface="ヒラギノ丸ゴ Pro W4"/>
              </a:rPr>
              <a:t>WFGS2</a:t>
            </a:r>
            <a:r>
              <a:rPr lang="ja-JP" altLang="en-US" sz="3600">
                <a:solidFill>
                  <a:srgbClr val="FFFFFF"/>
                </a:solidFill>
                <a:latin typeface="Candara" panose="020E0502030303020204" pitchFamily="34" charset="0"/>
                <a:ea typeface="ヒラギノ丸ゴ Pro W4"/>
                <a:cs typeface="ヒラギノ丸ゴ Pro W4"/>
              </a:rPr>
              <a:t>による観測状況</a:t>
            </a:r>
            <a:endParaRPr lang="ja-JP" altLang="en-US" sz="3600">
              <a:latin typeface="Candara" panose="020E0502030303020204" pitchFamily="34" charset="0"/>
            </a:endParaRPr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654509AB-13AF-4FB6-995E-61B89BB17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838965"/>
              </p:ext>
            </p:extLst>
          </p:nvPr>
        </p:nvGraphicFramePr>
        <p:xfrm>
          <a:off x="1473200" y="1391823"/>
          <a:ext cx="9017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647">
                  <a:extLst>
                    <a:ext uri="{9D8B030D-6E8A-4147-A177-3AD203B41FA5}">
                      <a16:colId xmlns:a16="http://schemas.microsoft.com/office/drawing/2014/main" val="2773391410"/>
                    </a:ext>
                  </a:extLst>
                </a:gridCol>
                <a:gridCol w="2444353">
                  <a:extLst>
                    <a:ext uri="{9D8B030D-6E8A-4147-A177-3AD203B41FA5}">
                      <a16:colId xmlns:a16="http://schemas.microsoft.com/office/drawing/2014/main" val="1092707024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17326151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/>
                        <a:t>観測日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/>
                        <a:t>備考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658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2022.6.3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SWIRE field </a:t>
                      </a:r>
                      <a:r>
                        <a:rPr kumimoji="1" lang="ja-JP" altLang="en-US"/>
                        <a:t>観測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/>
                        <a:t>天候は良好，</a:t>
                      </a:r>
                      <a:r>
                        <a:rPr kumimoji="1" lang="en-US" altLang="ja-JP" dirty="0" err="1"/>
                        <a:t>Bootes</a:t>
                      </a:r>
                      <a:r>
                        <a:rPr kumimoji="1" lang="ja-JP" altLang="en-US"/>
                        <a:t>は高度高すぎ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244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2022.6.4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Dark, Flat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794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2022.6.26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/>
                        <a:t>Bootes</a:t>
                      </a:r>
                      <a:r>
                        <a:rPr kumimoji="1" lang="en-US" altLang="ja-JP" dirty="0"/>
                        <a:t> field </a:t>
                      </a:r>
                      <a:r>
                        <a:rPr kumimoji="1" lang="ja-JP" altLang="en-US"/>
                        <a:t>観測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/>
                        <a:t>天候不良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66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2022.6.29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/>
                        <a:t>Bootes</a:t>
                      </a:r>
                      <a:r>
                        <a:rPr kumimoji="1" lang="en-US" altLang="ja-JP" dirty="0"/>
                        <a:t> field </a:t>
                      </a:r>
                      <a:r>
                        <a:rPr kumimoji="1" lang="ja-JP" altLang="en-US"/>
                        <a:t>観測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/>
                        <a:t>天候は当初良かったが悪化したため中止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677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2022.6.30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/>
                        <a:t>Bootes</a:t>
                      </a:r>
                      <a:r>
                        <a:rPr kumimoji="1" lang="en-US" altLang="ja-JP" dirty="0"/>
                        <a:t> field </a:t>
                      </a:r>
                      <a:r>
                        <a:rPr kumimoji="1" lang="ja-JP" altLang="en-US"/>
                        <a:t>観測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/>
                        <a:t>天候は当初悪かったが好転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941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2022.7.1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Dark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459017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F969A12-93FB-CB6E-B9EE-52727F54AC0C}"/>
              </a:ext>
            </a:extLst>
          </p:cNvPr>
          <p:cNvSpPr txBox="1"/>
          <p:nvPr/>
        </p:nvSpPr>
        <p:spPr>
          <a:xfrm>
            <a:off x="2484086" y="4474424"/>
            <a:ext cx="653802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image (</a:t>
            </a:r>
            <a:r>
              <a:rPr lang="en-US" altLang="ja-JP" sz="2800" dirty="0" err="1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Rc</a:t>
            </a:r>
            <a:r>
              <a:rPr lang="en-US" altLang="ja-JP" sz="28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, </a:t>
            </a:r>
            <a:r>
              <a:rPr lang="en-US" altLang="ja-JP" sz="2800" dirty="0" err="1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Ic</a:t>
            </a:r>
            <a:r>
              <a:rPr lang="en-US" altLang="ja-JP" sz="28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) 60s x2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spec (G300) 270s x2, 10” slit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800" dirty="0">
              <a:latin typeface="Candara" panose="020E0502030303020204" pitchFamily="34" charset="0"/>
              <a:ea typeface="Hiragino Maru Gothic Pro W4" panose="020F0400000000000000" pitchFamily="34" charset="-128"/>
              <a:sym typeface="Wingdings" pitchFamily="2" charset="2"/>
            </a:endParaRPr>
          </a:p>
          <a:p>
            <a:r>
              <a:rPr lang="ja-JP" altLang="en-US" sz="28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予定した全天体の観測を完了</a:t>
            </a:r>
            <a:endParaRPr lang="en-US" altLang="ja-JP" sz="2800" dirty="0">
              <a:latin typeface="Candara" panose="020E0502030303020204" pitchFamily="34" charset="0"/>
              <a:ea typeface="Hiragino Maru Gothic Pro W4" panose="020F0400000000000000" pitchFamily="34" charset="-128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9803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14EF16BD-7485-ACB5-90AD-8191E04640C9}"/>
              </a:ext>
            </a:extLst>
          </p:cNvPr>
          <p:cNvSpPr txBox="1">
            <a:spLocks/>
          </p:cNvSpPr>
          <p:nvPr/>
        </p:nvSpPr>
        <p:spPr>
          <a:xfrm>
            <a:off x="609600" y="177800"/>
            <a:ext cx="10972800" cy="72730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>
                <a:solidFill>
                  <a:srgbClr val="FFFFFF"/>
                </a:solidFill>
                <a:latin typeface="Candara" panose="020E0502030303020204" pitchFamily="34" charset="0"/>
                <a:ea typeface="ヒラギノ丸ゴ Pro W4"/>
                <a:cs typeface="ヒラギノ丸ゴ Pro W4"/>
              </a:rPr>
              <a:t>取得したスペクトルデータ</a:t>
            </a:r>
            <a:endParaRPr lang="ja-JP" altLang="en-US" sz="3600">
              <a:latin typeface="Candara" panose="020E0502030303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7BA1F3-1DC1-B081-94E7-666EC1BD7213}"/>
              </a:ext>
            </a:extLst>
          </p:cNvPr>
          <p:cNvSpPr txBox="1"/>
          <p:nvPr/>
        </p:nvSpPr>
        <p:spPr>
          <a:xfrm>
            <a:off x="701119" y="1131744"/>
            <a:ext cx="109727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標準星の再現性からみて対象天体</a:t>
            </a:r>
            <a:r>
              <a:rPr lang="en-US" altLang="ja-JP" sz="28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3~4</a:t>
            </a:r>
            <a:r>
              <a:rPr lang="ja-JP" altLang="en-US" sz="28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個のデータを取得する間の絶対フラックスの安定性は</a:t>
            </a:r>
            <a:r>
              <a:rPr lang="en-US" altLang="ja-JP" sz="28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10%</a:t>
            </a:r>
            <a:r>
              <a:rPr lang="ja-JP" altLang="en-US" sz="28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程度</a:t>
            </a:r>
            <a:r>
              <a:rPr lang="en-US" altLang="ja-JP" sz="28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 (airmass</a:t>
            </a:r>
            <a:r>
              <a:rPr lang="ja-JP" altLang="en-US" sz="28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では説明できない</a:t>
            </a:r>
            <a:r>
              <a:rPr lang="en-US" altLang="ja-JP" sz="28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)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0D44016-C8C4-27DD-34BD-DE6805E32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472" y="2085851"/>
            <a:ext cx="6909242" cy="4772149"/>
          </a:xfrm>
          <a:prstGeom prst="rect">
            <a:avLst/>
          </a:prstGeom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C28DEE0C-C107-BD6E-F723-CFA4A743A98F}"/>
              </a:ext>
            </a:extLst>
          </p:cNvPr>
          <p:cNvCxnSpPr/>
          <p:nvPr/>
        </p:nvCxnSpPr>
        <p:spPr>
          <a:xfrm>
            <a:off x="4800600" y="2705100"/>
            <a:ext cx="0" cy="1092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CF68F22-3EEB-961B-2BAB-4DD6C75656F7}"/>
              </a:ext>
            </a:extLst>
          </p:cNvPr>
          <p:cNvSpPr txBox="1"/>
          <p:nvPr/>
        </p:nvSpPr>
        <p:spPr>
          <a:xfrm>
            <a:off x="4800600" y="2705100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Airmass</a:t>
            </a:r>
            <a:r>
              <a:rPr kumimoji="1" lang="ja-JP" altLang="en-US"/>
              <a:t>増加</a:t>
            </a:r>
          </a:p>
        </p:txBody>
      </p:sp>
    </p:spTree>
    <p:extLst>
      <p:ext uri="{BB962C8B-B14F-4D97-AF65-F5344CB8AC3E}">
        <p14:creationId xmlns:p14="http://schemas.microsoft.com/office/powerpoint/2010/main" val="178891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14EF16BD-7485-ACB5-90AD-8191E04640C9}"/>
              </a:ext>
            </a:extLst>
          </p:cNvPr>
          <p:cNvSpPr txBox="1">
            <a:spLocks/>
          </p:cNvSpPr>
          <p:nvPr/>
        </p:nvSpPr>
        <p:spPr>
          <a:xfrm>
            <a:off x="609600" y="177800"/>
            <a:ext cx="10972800" cy="72730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>
                <a:solidFill>
                  <a:srgbClr val="FFFFFF"/>
                </a:solidFill>
                <a:latin typeface="Candara" panose="020E0502030303020204" pitchFamily="34" charset="0"/>
                <a:ea typeface="ヒラギノ丸ゴ Pro W4"/>
                <a:cs typeface="ヒラギノ丸ゴ Pro W4"/>
              </a:rPr>
              <a:t>取得したスペクトルデータ</a:t>
            </a:r>
            <a:endParaRPr lang="ja-JP" altLang="en-US" sz="3600">
              <a:latin typeface="Candara" panose="020E0502030303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B023F6D-56E9-D1CD-4279-04FB348AA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2155077"/>
            <a:ext cx="6809014" cy="470292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7BA1F3-1DC1-B081-94E7-666EC1BD7213}"/>
              </a:ext>
            </a:extLst>
          </p:cNvPr>
          <p:cNvSpPr txBox="1"/>
          <p:nvPr/>
        </p:nvSpPr>
        <p:spPr>
          <a:xfrm>
            <a:off x="706086" y="1268479"/>
            <a:ext cx="100889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x2 </a:t>
            </a:r>
            <a:r>
              <a:rPr lang="ja-JP" altLang="en-US" sz="28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露光により</a:t>
            </a:r>
            <a:r>
              <a:rPr lang="en-US" altLang="ja-JP" sz="28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 S/N &gt;100 </a:t>
            </a:r>
            <a:r>
              <a:rPr lang="ja-JP" altLang="en-US" sz="28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でスペエトルが得られた</a:t>
            </a:r>
            <a:r>
              <a:rPr lang="en-US" altLang="ja-JP" sz="28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(</a:t>
            </a:r>
            <a:r>
              <a:rPr lang="ja-JP" altLang="en-US" sz="28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目標達成</a:t>
            </a:r>
            <a:r>
              <a:rPr lang="en-US" altLang="ja-JP" sz="28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)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19EDE5B-62AF-7581-B769-579EE5001F98}"/>
              </a:ext>
            </a:extLst>
          </p:cNvPr>
          <p:cNvSpPr txBox="1"/>
          <p:nvPr/>
        </p:nvSpPr>
        <p:spPr>
          <a:xfrm>
            <a:off x="7289799" y="5873401"/>
            <a:ext cx="3113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TYC3877-209</a:t>
            </a:r>
            <a:r>
              <a:rPr kumimoji="1" lang="ja-JP" altLang="en-US"/>
              <a:t>は</a:t>
            </a:r>
            <a:endParaRPr kumimoji="1" lang="en-US" altLang="ja-JP" dirty="0"/>
          </a:p>
          <a:p>
            <a:r>
              <a:rPr kumimoji="1" lang="ja-JP" altLang="en-US"/>
              <a:t>大気吸収の波長がずれている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3B20F183-B077-47CF-1EB0-270B3D928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9799" y="2261799"/>
            <a:ext cx="4572000" cy="332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2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14EF16BD-7485-ACB5-90AD-8191E04640C9}"/>
              </a:ext>
            </a:extLst>
          </p:cNvPr>
          <p:cNvSpPr txBox="1">
            <a:spLocks/>
          </p:cNvSpPr>
          <p:nvPr/>
        </p:nvSpPr>
        <p:spPr>
          <a:xfrm>
            <a:off x="609600" y="177800"/>
            <a:ext cx="10972800" cy="72730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>
                <a:solidFill>
                  <a:srgbClr val="FFFFFF"/>
                </a:solidFill>
                <a:latin typeface="Candara" panose="020E0502030303020204" pitchFamily="34" charset="0"/>
                <a:ea typeface="ヒラギノ丸ゴ Pro W4"/>
                <a:cs typeface="ヒラギノ丸ゴ Pro W4"/>
              </a:rPr>
              <a:t>今後の解析</a:t>
            </a:r>
            <a:endParaRPr lang="ja-JP" altLang="en-US" sz="3600">
              <a:latin typeface="Candara" panose="020E0502030303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7BA1F3-1DC1-B081-94E7-666EC1BD7213}"/>
              </a:ext>
            </a:extLst>
          </p:cNvPr>
          <p:cNvSpPr txBox="1"/>
          <p:nvPr/>
        </p:nvSpPr>
        <p:spPr>
          <a:xfrm>
            <a:off x="778493" y="1611836"/>
            <a:ext cx="1063501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波長較正</a:t>
            </a:r>
            <a:endParaRPr lang="en-US" altLang="ja-JP" sz="2800" dirty="0">
              <a:latin typeface="Candara" panose="020E0502030303020204" pitchFamily="34" charset="0"/>
              <a:ea typeface="Hiragino Maru Gothic Pro W4" panose="020F0400000000000000" pitchFamily="34" charset="-128"/>
              <a:sym typeface="Wingdings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800" dirty="0">
              <a:latin typeface="Candara" panose="020E0502030303020204" pitchFamily="34" charset="0"/>
              <a:ea typeface="Hiragino Maru Gothic Pro W4" panose="020F0400000000000000" pitchFamily="34" charset="-128"/>
              <a:sym typeface="Wingdings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Image</a:t>
            </a:r>
            <a:r>
              <a:rPr lang="ja-JP" altLang="en-US" sz="28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データを用い絶対フラックス</a:t>
            </a:r>
            <a:r>
              <a:rPr lang="en-US" altLang="ja-JP" sz="28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(</a:t>
            </a:r>
            <a:r>
              <a:rPr lang="ja-JP" altLang="en-US" sz="28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スリットロス</a:t>
            </a:r>
            <a:r>
              <a:rPr lang="en-US" altLang="ja-JP" sz="28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 ?)</a:t>
            </a:r>
            <a:r>
              <a:rPr lang="ja-JP" altLang="en-US" sz="28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補正</a:t>
            </a:r>
            <a:endParaRPr lang="en-US" altLang="ja-JP" sz="2800" dirty="0">
              <a:latin typeface="Candara" panose="020E0502030303020204" pitchFamily="34" charset="0"/>
              <a:ea typeface="Hiragino Maru Gothic Pro W4" panose="020F0400000000000000" pitchFamily="34" charset="-128"/>
              <a:sym typeface="Wingdings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800" dirty="0">
              <a:latin typeface="Candara" panose="020E0502030303020204" pitchFamily="34" charset="0"/>
              <a:ea typeface="Hiragino Maru Gothic Pro W4" panose="020F0400000000000000" pitchFamily="34" charset="-128"/>
              <a:sym typeface="Wingdings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CIBRE-2</a:t>
            </a:r>
            <a:r>
              <a:rPr lang="ja-JP" altLang="en-US" sz="28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測光バンドでの絶対フラックス導出，系統誤差評価</a:t>
            </a:r>
            <a:endParaRPr lang="en-US" altLang="ja-JP" sz="2800" dirty="0">
              <a:latin typeface="Candara" panose="020E0502030303020204" pitchFamily="34" charset="0"/>
              <a:ea typeface="Hiragino Maru Gothic Pro W4" panose="020F0400000000000000" pitchFamily="34" charset="-128"/>
              <a:sym typeface="Wingdings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800" dirty="0">
              <a:latin typeface="Candara" panose="020E0502030303020204" pitchFamily="34" charset="0"/>
              <a:ea typeface="Hiragino Maru Gothic Pro W4" panose="020F0400000000000000" pitchFamily="34" charset="-128"/>
              <a:sym typeface="Wingdings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CIBER-2</a:t>
            </a:r>
            <a:r>
              <a:rPr lang="ja-JP" altLang="en-US" sz="28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感度較正への適用</a:t>
            </a:r>
            <a:endParaRPr lang="en-US" altLang="ja-JP" sz="2800" dirty="0">
              <a:latin typeface="Candara" panose="020E0502030303020204" pitchFamily="34" charset="0"/>
              <a:ea typeface="Hiragino Maru Gothic Pro W4" panose="020F0400000000000000" pitchFamily="34" charset="-128"/>
              <a:sym typeface="Wingdings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800" dirty="0">
              <a:latin typeface="Candara" panose="020E0502030303020204" pitchFamily="34" charset="0"/>
              <a:ea typeface="Hiragino Maru Gothic Pro W4" panose="020F0400000000000000" pitchFamily="34" charset="-128"/>
              <a:sym typeface="Wingdings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装置改修した</a:t>
            </a:r>
            <a:r>
              <a:rPr lang="en-US" altLang="ja-JP" sz="28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 2</a:t>
            </a:r>
            <a:r>
              <a:rPr lang="en-US" altLang="ja-JP" sz="2800" baseline="300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nd</a:t>
            </a:r>
            <a:r>
              <a:rPr lang="en-US" altLang="ja-JP" sz="28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 flight </a:t>
            </a:r>
            <a:r>
              <a:rPr lang="ja-JP" altLang="en-US" sz="28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以降の較正にも利用</a:t>
            </a:r>
            <a:endParaRPr lang="en-US" altLang="ja-JP" sz="2800" dirty="0">
              <a:latin typeface="Candara" panose="020E0502030303020204" pitchFamily="34" charset="0"/>
              <a:ea typeface="Hiragino Maru Gothic Pro W4" panose="020F0400000000000000" pitchFamily="34" charset="-128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04742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F4DC70-D687-A69B-AF15-C771138DD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05102"/>
          </a:xfrm>
        </p:spPr>
        <p:txBody>
          <a:bodyPr/>
          <a:lstStyle/>
          <a:p>
            <a:r>
              <a:rPr kumimoji="1" lang="ja-JP" altLang="en-US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観測目的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B39594-A772-9A74-0A96-A284918B6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5901"/>
            <a:ext cx="10972800" cy="4525963"/>
          </a:xfrm>
        </p:spPr>
        <p:txBody>
          <a:bodyPr/>
          <a:lstStyle/>
          <a:p>
            <a:r>
              <a:rPr kumimoji="1"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近赤外域の宇宙赤外線背景放射</a:t>
            </a:r>
            <a:r>
              <a:rPr kumimoji="1" lang="en-US" altLang="ja-JP" dirty="0">
                <a:latin typeface="Candara" panose="020E0502030303020204" pitchFamily="34" charset="0"/>
                <a:ea typeface="Hiragino Maru Gothic Pro W4" panose="020F0400000000000000" pitchFamily="34" charset="-128"/>
              </a:rPr>
              <a:t>(CIB)</a:t>
            </a:r>
            <a:r>
              <a:rPr kumimoji="1"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を観測するロケット実験</a:t>
            </a:r>
            <a:r>
              <a:rPr kumimoji="1" lang="en-US" altLang="ja-JP" dirty="0">
                <a:latin typeface="Candara" panose="020E0502030303020204" pitchFamily="34" charset="0"/>
                <a:ea typeface="Hiragino Maru Gothic Pro W4" panose="020F0400000000000000" pitchFamily="34" charset="-128"/>
              </a:rPr>
              <a:t>CIBER-2</a:t>
            </a:r>
            <a:r>
              <a:rPr kumimoji="1" lang="ja-JP" altLang="en-US">
                <a:latin typeface="Candara" panose="020E0502030303020204" pitchFamily="34" charset="0"/>
                <a:ea typeface="Hiragino Maru Gothic Pro W4" panose="020F0400000000000000" pitchFamily="34" charset="-128"/>
              </a:rPr>
              <a:t>では感度の絶対値較正が重要</a:t>
            </a:r>
            <a:endParaRPr kumimoji="1" lang="en-US" altLang="ja-JP" dirty="0">
              <a:latin typeface="Candara" panose="020E0502030303020204" pitchFamily="34" charset="0"/>
              <a:ea typeface="Hiragino Maru Gothic Pro W4" panose="020F0400000000000000" pitchFamily="34" charset="-128"/>
            </a:endParaRPr>
          </a:p>
          <a:p>
            <a:endParaRPr lang="en-US" altLang="ja-JP" dirty="0">
              <a:latin typeface="Candara" panose="020E0502030303020204" pitchFamily="34" charset="0"/>
              <a:ea typeface="Hiragino Maru Gothic Pro W4" panose="020F0400000000000000" pitchFamily="34" charset="-128"/>
            </a:endParaRPr>
          </a:p>
          <a:p>
            <a:r>
              <a:rPr kumimoji="1" lang="ja-JP" altLang="en-US">
                <a:latin typeface="Candara" panose="020E0502030303020204" pitchFamily="34" charset="0"/>
                <a:ea typeface="Hiragino Maru Gothic Pro W4" panose="020F0400000000000000" pitchFamily="34" charset="-128"/>
              </a:rPr>
              <a:t>飛行中に検出された星のフラックスから感度較正を行う</a:t>
            </a:r>
            <a:endParaRPr kumimoji="1" lang="en-US" altLang="ja-JP" dirty="0">
              <a:latin typeface="Candara" panose="020E0502030303020204" pitchFamily="34" charset="0"/>
              <a:ea typeface="Hiragino Maru Gothic Pro W4" panose="020F0400000000000000" pitchFamily="34" charset="-128"/>
            </a:endParaRPr>
          </a:p>
          <a:p>
            <a:endParaRPr lang="en-US" altLang="ja-JP" dirty="0">
              <a:latin typeface="Candara" panose="020E0502030303020204" pitchFamily="34" charset="0"/>
              <a:ea typeface="Hiragino Maru Gothic Pro W4" panose="020F0400000000000000" pitchFamily="34" charset="-128"/>
            </a:endParaRPr>
          </a:p>
          <a:p>
            <a:r>
              <a:rPr lang="en-US" altLang="ja-JP" dirty="0">
                <a:latin typeface="Candara" panose="020E0502030303020204" pitchFamily="34" charset="0"/>
                <a:ea typeface="Hiragino Maru Gothic Pro W4" panose="020F0400000000000000" pitchFamily="34" charset="-128"/>
              </a:rPr>
              <a:t>CIBER-2</a:t>
            </a:r>
            <a:r>
              <a:rPr kumimoji="1" lang="ja-JP" altLang="en-US">
                <a:latin typeface="Candara" panose="020E0502030303020204" pitchFamily="34" charset="0"/>
                <a:ea typeface="Hiragino Maru Gothic Pro W4" panose="020F0400000000000000" pitchFamily="34" charset="-128"/>
              </a:rPr>
              <a:t>の測光バンドにおける</a:t>
            </a:r>
            <a:r>
              <a:rPr lang="ja-JP" altLang="en-US">
                <a:latin typeface="Candara" panose="020E0502030303020204" pitchFamily="34" charset="0"/>
                <a:ea typeface="Hiragino Maru Gothic Pro W4" panose="020F0400000000000000" pitchFamily="34" charset="-128"/>
              </a:rPr>
              <a:t>星のカタログデータがない</a:t>
            </a:r>
            <a:r>
              <a:rPr kumimoji="1" lang="ja-JP" altLang="en-US">
                <a:latin typeface="Candara" panose="020E0502030303020204" pitchFamily="34" charset="0"/>
                <a:ea typeface="Hiragino Maru Gothic Pro W4" panose="020F0400000000000000" pitchFamily="34" charset="-128"/>
              </a:rPr>
              <a:t>ため，それらの星の分光フラックスの絶対値を測定する</a:t>
            </a:r>
          </a:p>
        </p:txBody>
      </p:sp>
    </p:spTree>
    <p:extLst>
      <p:ext uri="{BB962C8B-B14F-4D97-AF65-F5344CB8AC3E}">
        <p14:creationId xmlns:p14="http://schemas.microsoft.com/office/powerpoint/2010/main" val="942946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タイトル 1"/>
          <p:cNvSpPr>
            <a:spLocks noGrp="1"/>
          </p:cNvSpPr>
          <p:nvPr>
            <p:ph type="title"/>
          </p:nvPr>
        </p:nvSpPr>
        <p:spPr>
          <a:xfrm>
            <a:off x="1450428" y="126465"/>
            <a:ext cx="9291144" cy="723900"/>
          </a:xfrm>
        </p:spPr>
        <p:txBody>
          <a:bodyPr/>
          <a:lstStyle/>
          <a:p>
            <a:r>
              <a:rPr lang="en-US" altLang="ja-JP" sz="3600" dirty="0">
                <a:solidFill>
                  <a:schemeClr val="bg1"/>
                </a:solidFill>
                <a:latin typeface="Candara" panose="020E0502030303020204" pitchFamily="34" charset="0"/>
                <a:ea typeface="ヒラギノ丸ゴ ProN W4"/>
                <a:cs typeface="ヒラギノ丸ゴ ProN W4"/>
              </a:rPr>
              <a:t>CIBER-2</a:t>
            </a:r>
            <a:r>
              <a:rPr lang="ja-JP" altLang="en-US" sz="360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の目的：</a:t>
            </a:r>
            <a:r>
              <a:rPr lang="en-US" altLang="ja-JP" sz="3600" dirty="0">
                <a:solidFill>
                  <a:schemeClr val="bg1"/>
                </a:solidFill>
                <a:latin typeface="Candara" panose="020E0502030303020204" pitchFamily="34" charset="0"/>
                <a:ea typeface="ヒラギノ丸ゴ ProN W4"/>
                <a:cs typeface="ヒラギノ丸ゴ ProN W4"/>
              </a:rPr>
              <a:t>CIB</a:t>
            </a:r>
            <a:r>
              <a:rPr lang="ja-JP" altLang="en-US" sz="3600">
                <a:solidFill>
                  <a:schemeClr val="bg1"/>
                </a:solidFill>
                <a:latin typeface="Candara" panose="020E0502030303020204" pitchFamily="34" charset="0"/>
                <a:ea typeface="ヒラギノ丸ゴ ProN W4"/>
                <a:cs typeface="ヒラギノ丸ゴ ProN W4"/>
              </a:rPr>
              <a:t>近赤外超過の解明</a:t>
            </a:r>
            <a:endParaRPr lang="ja-JP" altLang="en-US" sz="3600" dirty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97937" y="1156128"/>
            <a:ext cx="5398063" cy="830997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>
                <a:latin typeface="ヒラギノ丸ゴ Pro W4"/>
                <a:ea typeface="ヒラギノ丸ゴ Pro W4"/>
                <a:cs typeface="ヒラギノ丸ゴ Pro W4"/>
              </a:rPr>
              <a:t>観測された近赤外域での</a:t>
            </a:r>
            <a:r>
              <a:rPr lang="en-US" altLang="ja-JP" sz="2400" dirty="0">
                <a:latin typeface="Candara" panose="020E0502030303020204" pitchFamily="34" charset="0"/>
                <a:ea typeface="ヒラギノ丸ゴ Pro W4"/>
                <a:cs typeface="ヒラギノ丸ゴ Pro W4"/>
              </a:rPr>
              <a:t>CIB</a:t>
            </a:r>
            <a:r>
              <a:rPr lang="ja-JP" altLang="en-US" sz="2400">
                <a:latin typeface="ヒラギノ丸ゴ Pro W4"/>
                <a:ea typeface="ヒラギノ丸ゴ Pro W4"/>
                <a:cs typeface="ヒラギノ丸ゴ Pro W4"/>
              </a:rPr>
              <a:t>の強度とゆらぎは銀河積算光より有意に明るい</a:t>
            </a:r>
            <a:endParaRPr lang="ja-JP" altLang="en-US" sz="2400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077B7070-6EC8-3C45-9E0D-23D7548175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9895" y="2980152"/>
            <a:ext cx="3477112" cy="3751383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7126206" y="1137029"/>
            <a:ext cx="2769536" cy="10156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ja-JP" altLang="en-US" sz="2000">
                <a:latin typeface="ヒラギノ丸ゴ Pro W4"/>
                <a:ea typeface="ヒラギノ丸ゴ Pro W4"/>
                <a:cs typeface="ヒラギノ丸ゴ Pro W4"/>
              </a:rPr>
              <a:t>銀河ハロー星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(IHL)</a:t>
            </a:r>
          </a:p>
          <a:p>
            <a:pPr marL="285750" indent="-285750">
              <a:buFont typeface="Arial"/>
              <a:buChar char="•"/>
            </a:pPr>
            <a:r>
              <a:rPr lang="ja-JP" altLang="en-US" sz="2000">
                <a:latin typeface="ヒラギノ丸ゴ Pro W4"/>
                <a:ea typeface="ヒラギノ丸ゴ Pro W4"/>
                <a:cs typeface="ヒラギノ丸ゴ Pro W4"/>
              </a:rPr>
              <a:t>近傍の未知矮小天体</a:t>
            </a:r>
            <a:endParaRPr lang="en-US" altLang="ja-JP" sz="2000" dirty="0">
              <a:latin typeface="ヒラギノ丸ゴ Pro W4"/>
              <a:ea typeface="ヒラギノ丸ゴ Pro W4"/>
              <a:cs typeface="ヒラギノ丸ゴ Pro W4"/>
            </a:endParaRPr>
          </a:p>
          <a:p>
            <a:pPr marL="285750" indent="-285750">
              <a:buFont typeface="Arial"/>
              <a:buChar char="•"/>
            </a:pPr>
            <a:r>
              <a:rPr lang="ja-JP" altLang="en-US" sz="2000">
                <a:latin typeface="ヒラギノ丸ゴ Pro W4"/>
                <a:ea typeface="ヒラギノ丸ゴ Pro W4"/>
                <a:cs typeface="ヒラギノ丸ゴ Pro W4"/>
              </a:rPr>
              <a:t>初代の星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/BH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0A7684D-374B-7143-8D6E-FBAA7385C237}"/>
              </a:ext>
            </a:extLst>
          </p:cNvPr>
          <p:cNvSpPr txBox="1"/>
          <p:nvPr/>
        </p:nvSpPr>
        <p:spPr>
          <a:xfrm>
            <a:off x="7439784" y="2334915"/>
            <a:ext cx="4117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Candara"/>
                <a:cs typeface="Candara"/>
              </a:rPr>
              <a:t>CIBER</a:t>
            </a:r>
            <a:r>
              <a:rPr lang="ja-JP" altLang="en-US">
                <a:latin typeface="Candara"/>
                <a:cs typeface="Candara"/>
              </a:rPr>
              <a:t>による波長</a:t>
            </a:r>
            <a:r>
              <a:rPr lang="en-US" altLang="ja-JP" dirty="0">
                <a:latin typeface="Candara"/>
                <a:cs typeface="Candara"/>
              </a:rPr>
              <a:t>1.6</a:t>
            </a:r>
            <a:r>
              <a:rPr lang="en-US" altLang="ja-JP" dirty="0">
                <a:latin typeface="Symbol" pitchFamily="2" charset="2"/>
                <a:cs typeface="Candara"/>
              </a:rPr>
              <a:t>m</a:t>
            </a:r>
            <a:r>
              <a:rPr lang="en-US" altLang="ja-JP" dirty="0">
                <a:latin typeface="Candara"/>
                <a:cs typeface="Candara"/>
              </a:rPr>
              <a:t>m</a:t>
            </a:r>
            <a:r>
              <a:rPr lang="ja-JP" altLang="en-US">
                <a:latin typeface="Candara"/>
                <a:cs typeface="Candara"/>
              </a:rPr>
              <a:t>でのゆらぎ測定</a:t>
            </a:r>
            <a:endParaRPr lang="en-US" altLang="ja-JP" dirty="0">
              <a:latin typeface="Candara"/>
              <a:cs typeface="Candara"/>
            </a:endParaRPr>
          </a:p>
          <a:p>
            <a:r>
              <a:rPr lang="en-US" altLang="ja-JP" dirty="0">
                <a:latin typeface="Candara"/>
                <a:cs typeface="Candara"/>
              </a:rPr>
              <a:t> (</a:t>
            </a:r>
            <a:r>
              <a:rPr lang="en-US" altLang="ja-JP" dirty="0" err="1">
                <a:latin typeface="Candara"/>
                <a:cs typeface="Candara"/>
              </a:rPr>
              <a:t>Zemcov</a:t>
            </a:r>
            <a:r>
              <a:rPr lang="en-US" altLang="ja-JP" dirty="0">
                <a:latin typeface="Candara"/>
                <a:cs typeface="Candara"/>
              </a:rPr>
              <a:t> et al. Science 2014)</a:t>
            </a:r>
            <a:endParaRPr lang="ja-JP" altLang="en-US" dirty="0">
              <a:latin typeface="Candara"/>
              <a:cs typeface="Candara"/>
            </a:endParaRPr>
          </a:p>
        </p:txBody>
      </p:sp>
      <p:sp>
        <p:nvSpPr>
          <p:cNvPr id="24" name="下矢印 23">
            <a:extLst>
              <a:ext uri="{FF2B5EF4-FFF2-40B4-BE49-F238E27FC236}">
                <a16:creationId xmlns:a16="http://schemas.microsoft.com/office/drawing/2014/main" id="{39C0F651-455A-F341-B470-90A170202711}"/>
              </a:ext>
            </a:extLst>
          </p:cNvPr>
          <p:cNvSpPr/>
          <p:nvPr/>
        </p:nvSpPr>
        <p:spPr>
          <a:xfrm rot="16200000">
            <a:off x="6604177" y="1368053"/>
            <a:ext cx="254067" cy="29954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ヒラギノ丸ゴ Pro W4"/>
              <a:ea typeface="ヒラギノ丸ゴ Pro W4"/>
              <a:cs typeface="ヒラギノ丸ゴ Pro W4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EF906DE7-5491-A0D1-0DA3-B777830348E7}"/>
              </a:ext>
            </a:extLst>
          </p:cNvPr>
          <p:cNvGrpSpPr/>
          <p:nvPr/>
        </p:nvGrpSpPr>
        <p:grpSpPr>
          <a:xfrm>
            <a:off x="366642" y="2172455"/>
            <a:ext cx="6214795" cy="4636896"/>
            <a:chOff x="5228762" y="2193946"/>
            <a:chExt cx="6214795" cy="4636896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1A15FD06-0801-38E1-C56F-1D20ED542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28762" y="2193946"/>
              <a:ext cx="6214795" cy="4636896"/>
            </a:xfrm>
            <a:prstGeom prst="rect">
              <a:avLst/>
            </a:prstGeom>
          </p:spPr>
        </p:pic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CD3A774F-4D7B-7945-06FD-C6360C380D04}"/>
                </a:ext>
              </a:extLst>
            </p:cNvPr>
            <p:cNvSpPr txBox="1"/>
            <p:nvPr/>
          </p:nvSpPr>
          <p:spPr>
            <a:xfrm>
              <a:off x="6687421" y="5499759"/>
              <a:ext cx="22559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>
                  <a:latin typeface="MS PGothic" panose="020B0600070205080204" pitchFamily="34" charset="-128"/>
                  <a:ea typeface="MS PGothic" panose="020B0600070205080204" pitchFamily="34" charset="-128"/>
                </a:rPr>
                <a:t>系外銀河の積算光</a:t>
              </a:r>
            </a:p>
          </p:txBody>
        </p:sp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E4968AFD-835A-0A70-21CE-A437BA4720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02430" y="5257139"/>
              <a:ext cx="0" cy="2426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F9E4E3C0-FEA9-AF3A-ED9C-A76EB911EC89}"/>
                </a:ext>
              </a:extLst>
            </p:cNvPr>
            <p:cNvCxnSpPr>
              <a:cxnSpLocks/>
            </p:cNvCxnSpPr>
            <p:nvPr/>
          </p:nvCxnSpPr>
          <p:spPr>
            <a:xfrm>
              <a:off x="9268993" y="3878032"/>
              <a:ext cx="1241528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2F1809E0-8B23-431F-1C71-F8AB6B312F7F}"/>
                </a:ext>
              </a:extLst>
            </p:cNvPr>
            <p:cNvCxnSpPr>
              <a:cxnSpLocks/>
            </p:cNvCxnSpPr>
            <p:nvPr/>
          </p:nvCxnSpPr>
          <p:spPr>
            <a:xfrm>
              <a:off x="9268993" y="4780410"/>
              <a:ext cx="961969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30B7A373-684F-F3AB-8D9A-B05713E89F66}"/>
                </a:ext>
              </a:extLst>
            </p:cNvPr>
            <p:cNvCxnSpPr>
              <a:cxnSpLocks/>
            </p:cNvCxnSpPr>
            <p:nvPr/>
          </p:nvCxnSpPr>
          <p:spPr>
            <a:xfrm>
              <a:off x="10071344" y="3878032"/>
              <a:ext cx="0" cy="90237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3C9FBA5B-055B-50CD-C085-710E70972E02}"/>
                </a:ext>
              </a:extLst>
            </p:cNvPr>
            <p:cNvSpPr txBox="1"/>
            <p:nvPr/>
          </p:nvSpPr>
          <p:spPr>
            <a:xfrm>
              <a:off x="9791293" y="3431933"/>
              <a:ext cx="1107936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>
                  <a:solidFill>
                    <a:srgbClr val="FF0000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輝度超過</a:t>
              </a:r>
              <a:endParaRPr kumimoji="1" lang="ja-JP" altLang="en-US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  <p:sp>
          <p:nvSpPr>
            <p:cNvPr id="17" name="左中かっこ 16">
              <a:extLst>
                <a:ext uri="{FF2B5EF4-FFF2-40B4-BE49-F238E27FC236}">
                  <a16:creationId xmlns:a16="http://schemas.microsoft.com/office/drawing/2014/main" id="{88918E47-9AEF-7E41-F028-71239C7584C8}"/>
                </a:ext>
              </a:extLst>
            </p:cNvPr>
            <p:cNvSpPr/>
            <p:nvPr/>
          </p:nvSpPr>
          <p:spPr>
            <a:xfrm rot="5400000">
              <a:off x="9259667" y="1549056"/>
              <a:ext cx="261273" cy="3469055"/>
            </a:xfrm>
            <a:prstGeom prst="leftBrace">
              <a:avLst>
                <a:gd name="adj1" fmla="val 47432"/>
                <a:gd name="adj2" fmla="val 70245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8397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17975" y="190549"/>
            <a:ext cx="7387722" cy="719375"/>
          </a:xfrm>
        </p:spPr>
        <p:txBody>
          <a:bodyPr/>
          <a:lstStyle/>
          <a:p>
            <a:r>
              <a:rPr lang="en-US" altLang="ja-JP" sz="3600" dirty="0">
                <a:solidFill>
                  <a:srgbClr val="FFFFFF"/>
                </a:solidFill>
                <a:latin typeface="Candara" panose="020E0502030303020204" pitchFamily="34" charset="0"/>
                <a:ea typeface="ヒラギノ丸ゴ Pro W4"/>
                <a:cs typeface="ヒラギノ丸ゴ Pro W4"/>
              </a:rPr>
              <a:t>NASA</a:t>
            </a:r>
            <a:r>
              <a:rPr lang="ja-JP" altLang="en-US" sz="3600">
                <a:solidFill>
                  <a:srgbClr val="FFFFFF"/>
                </a:solidFill>
                <a:latin typeface="ヒラギノ丸ゴ Pro W4"/>
                <a:ea typeface="ヒラギノ丸ゴ Pro W4"/>
                <a:cs typeface="ヒラギノ丸ゴ Pro W4"/>
              </a:rPr>
              <a:t>観測ロケット実験</a:t>
            </a:r>
            <a:r>
              <a:rPr lang="en-US" altLang="ja-JP" sz="3600" dirty="0">
                <a:solidFill>
                  <a:srgbClr val="FFFFFF"/>
                </a:solidFill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en-US" altLang="ja-JP" sz="3600" dirty="0">
                <a:solidFill>
                  <a:srgbClr val="FFFFFF"/>
                </a:solidFill>
                <a:latin typeface="Candara" panose="020E0502030303020204" pitchFamily="34" charset="0"/>
                <a:ea typeface="ヒラギノ丸ゴ Pro W4"/>
                <a:cs typeface="ヒラギノ丸ゴ Pro W4"/>
              </a:rPr>
              <a:t>CIBER-2</a:t>
            </a:r>
            <a:endParaRPr lang="ja-JP" altLang="en-US" sz="3600" dirty="0">
              <a:solidFill>
                <a:srgbClr val="FFFFFF"/>
              </a:solidFill>
              <a:latin typeface="Candara" panose="020E0502030303020204" pitchFamily="34" charset="0"/>
              <a:ea typeface="ヒラギノ丸ゴ Pro W4"/>
              <a:cs typeface="ヒラギノ丸ゴ Pro W4"/>
            </a:endParaRPr>
          </a:p>
        </p:txBody>
      </p:sp>
      <p:pic>
        <p:nvPicPr>
          <p:cNvPr id="5" name="図 4" descr="建物のクレーン&#10;&#10;自動的に生成された説明">
            <a:extLst>
              <a:ext uri="{FF2B5EF4-FFF2-40B4-BE49-F238E27FC236}">
                <a16:creationId xmlns:a16="http://schemas.microsoft.com/office/drawing/2014/main" id="{6CE7392F-E11A-AB47-A7F7-9184FAD463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088" y="1072802"/>
            <a:ext cx="3853912" cy="5785198"/>
          </a:xfrm>
          <a:prstGeom prst="rect">
            <a:avLst/>
          </a:prstGeom>
        </p:spPr>
      </p:pic>
      <p:sp>
        <p:nvSpPr>
          <p:cNvPr id="8" name="コンテンツ プレースホルダー 2"/>
          <p:cNvSpPr txBox="1">
            <a:spLocks/>
          </p:cNvSpPr>
          <p:nvPr/>
        </p:nvSpPr>
        <p:spPr bwMode="auto">
          <a:xfrm>
            <a:off x="201210" y="1120098"/>
            <a:ext cx="9361890" cy="518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latin typeface="Candara" panose="020E0502030303020204" pitchFamily="34" charset="0"/>
                <a:ea typeface="ヒラギノ丸ゴ Pro W4"/>
                <a:cs typeface="ヒラギノ丸ゴ Pro W4"/>
              </a:rPr>
              <a:t>CIBER-2 (Cosmic Infrared Background </a:t>
            </a:r>
            <a:r>
              <a:rPr lang="en-US" altLang="ja-JP" dirty="0" err="1">
                <a:latin typeface="Candara" panose="020E0502030303020204" pitchFamily="34" charset="0"/>
                <a:ea typeface="ヒラギノ丸ゴ Pro W4"/>
                <a:cs typeface="ヒラギノ丸ゴ Pro W4"/>
              </a:rPr>
              <a:t>ExpeRiment</a:t>
            </a:r>
            <a:r>
              <a:rPr lang="en-US" altLang="ja-JP" dirty="0">
                <a:latin typeface="Candara" panose="020E0502030303020204" pitchFamily="34" charset="0"/>
                <a:ea typeface="ヒラギノ丸ゴ Pro W4"/>
                <a:cs typeface="ヒラギノ丸ゴ Pro W4"/>
              </a:rPr>
              <a:t> 2)</a:t>
            </a:r>
          </a:p>
          <a:p>
            <a:pPr marL="0" indent="0">
              <a:buNone/>
            </a:pPr>
            <a:endParaRPr lang="en-US" altLang="ja-JP" sz="800" b="1" dirty="0">
              <a:solidFill>
                <a:srgbClr val="FF0000"/>
              </a:solidFill>
              <a:latin typeface="ヒラギノ丸ゴ Pro W4"/>
              <a:ea typeface="ヒラギノ丸ゴ Pro W4"/>
              <a:cs typeface="ヒラギノ丸ゴ Pro W4"/>
            </a:endParaRPr>
          </a:p>
          <a:p>
            <a:r>
              <a:rPr lang="ja-JP" altLang="en-US">
                <a:latin typeface="Candara" panose="020E0502030303020204" pitchFamily="34" charset="0"/>
                <a:ea typeface="ヒラギノ丸ゴ Pro W4"/>
                <a:cs typeface="ヒラギノ丸ゴ Pro W4"/>
              </a:rPr>
              <a:t>液体窒素冷却</a:t>
            </a:r>
            <a:r>
              <a:rPr lang="en-US" altLang="ja-JP" dirty="0">
                <a:latin typeface="Candara" panose="020E0502030303020204" pitchFamily="34" charset="0"/>
                <a:ea typeface="ヒラギノ丸ゴ Pro W4"/>
                <a:cs typeface="ヒラギノ丸ゴ Pro W4"/>
              </a:rPr>
              <a:t> 30 cm RC </a:t>
            </a:r>
            <a:r>
              <a:rPr lang="ja-JP" altLang="en-US">
                <a:latin typeface="Candara" panose="020E0502030303020204" pitchFamily="34" charset="0"/>
                <a:ea typeface="ヒラギノ丸ゴ Pro W4"/>
                <a:cs typeface="ヒラギノ丸ゴ Pro W4"/>
              </a:rPr>
              <a:t>望遠鏡</a:t>
            </a:r>
            <a:endParaRPr lang="en-US" altLang="ja-JP" dirty="0">
              <a:latin typeface="Candara" panose="020E0502030303020204" pitchFamily="34" charset="0"/>
              <a:ea typeface="ヒラギノ丸ゴ Pro W4"/>
              <a:cs typeface="ヒラギノ丸ゴ Pro W4"/>
            </a:endParaRPr>
          </a:p>
          <a:p>
            <a:r>
              <a:rPr lang="en-US" altLang="ja-JP" dirty="0">
                <a:latin typeface="Candara" panose="020E0502030303020204" pitchFamily="34" charset="0"/>
                <a:ea typeface="ヒラギノ丸ゴ Pro W4"/>
                <a:cs typeface="ヒラギノ丸ゴ Pro W4"/>
              </a:rPr>
              <a:t>CIBER</a:t>
            </a:r>
            <a:r>
              <a:rPr lang="ja-JP" altLang="en-US">
                <a:latin typeface="ヒラギノ丸ゴ Pro W4"/>
                <a:ea typeface="ヒラギノ丸ゴ Pro W4"/>
                <a:cs typeface="ヒラギノ丸ゴ Pro W4"/>
              </a:rPr>
              <a:t>より</a:t>
            </a:r>
            <a:r>
              <a:rPr lang="en-US" altLang="ja-JP" dirty="0">
                <a:latin typeface="Candara" panose="020E0502030303020204" pitchFamily="34" charset="0"/>
                <a:ea typeface="ヒラギノ丸ゴ Pro W4"/>
                <a:cs typeface="ヒラギノ丸ゴ Pro W4"/>
              </a:rPr>
              <a:t>10</a:t>
            </a:r>
            <a:r>
              <a:rPr lang="ja-JP" altLang="en-US">
                <a:latin typeface="ヒラギノ丸ゴ Pro W4"/>
                <a:ea typeface="ヒラギノ丸ゴ Pro W4"/>
                <a:cs typeface="ヒラギノ丸ゴ Pro W4"/>
              </a:rPr>
              <a:t>倍高い感度</a:t>
            </a:r>
            <a:endParaRPr lang="en-US" altLang="ja-JP" dirty="0">
              <a:latin typeface="ヒラギノ丸ゴ Pro W4"/>
              <a:ea typeface="ヒラギノ丸ゴ Pro W4"/>
              <a:cs typeface="ヒラギノ丸ゴ Pro W4"/>
            </a:endParaRPr>
          </a:p>
          <a:p>
            <a:r>
              <a:rPr lang="ja-JP" altLang="en-US">
                <a:latin typeface="Candara" panose="020E0502030303020204" pitchFamily="34" charset="0"/>
                <a:ea typeface="ヒラギノ丸ゴ Pro W4"/>
                <a:cs typeface="ヒラギノ丸ゴ Pro W4"/>
              </a:rPr>
              <a:t>可視近赤外の</a:t>
            </a:r>
            <a:r>
              <a:rPr lang="en-US" altLang="ja-JP" dirty="0">
                <a:latin typeface="Candara" panose="020E0502030303020204" pitchFamily="34" charset="0"/>
                <a:ea typeface="ヒラギノ丸ゴ Pro W4"/>
                <a:cs typeface="ヒラギノ丸ゴ Pro W4"/>
              </a:rPr>
              <a:t>6</a:t>
            </a:r>
            <a:r>
              <a:rPr lang="ja-JP" altLang="en-US">
                <a:latin typeface="Candara" panose="020E0502030303020204" pitchFamily="34" charset="0"/>
                <a:ea typeface="ヒラギノ丸ゴ Pro W4"/>
                <a:cs typeface="ヒラギノ丸ゴ Pro W4"/>
              </a:rPr>
              <a:t>波長バンドでの</a:t>
            </a:r>
            <a:r>
              <a:rPr lang="ja-JP" altLang="en-US">
                <a:latin typeface="ヒラギノ丸ゴ Pro W4"/>
                <a:ea typeface="ヒラギノ丸ゴ Pro W4"/>
                <a:cs typeface="ヒラギノ丸ゴ Pro W4"/>
              </a:rPr>
              <a:t>ゆらぎ</a:t>
            </a:r>
            <a:r>
              <a:rPr lang="en-US" altLang="ja-JP" dirty="0">
                <a:latin typeface="Candara"/>
                <a:ea typeface="ヒラギノ丸ゴ Pro W4"/>
                <a:cs typeface="Candara"/>
              </a:rPr>
              <a:t>SED</a:t>
            </a:r>
          </a:p>
          <a:p>
            <a:r>
              <a:rPr lang="en-US" altLang="ja-JP" dirty="0">
                <a:latin typeface="Candara" panose="020E0502030303020204" pitchFamily="34" charset="0"/>
                <a:ea typeface="ヒラギノ丸ゴ Pro W4"/>
                <a:cs typeface="ヒラギノ丸ゴ Pro W4"/>
              </a:rPr>
              <a:t>LVF (</a:t>
            </a:r>
            <a:r>
              <a:rPr lang="ja-JP" altLang="en-US">
                <a:latin typeface="Candara" panose="020E0502030303020204" pitchFamily="34" charset="0"/>
                <a:ea typeface="ヒラギノ丸ゴ Pro W4"/>
                <a:cs typeface="ヒラギノ丸ゴ Pro W4"/>
              </a:rPr>
              <a:t>分光フィルタ</a:t>
            </a:r>
            <a:r>
              <a:rPr lang="en-US" altLang="ja-JP" dirty="0">
                <a:latin typeface="Candara" panose="020E0502030303020204" pitchFamily="34" charset="0"/>
                <a:ea typeface="ヒラギノ丸ゴ Pro W4"/>
                <a:cs typeface="ヒラギノ丸ゴ Pro W4"/>
              </a:rPr>
              <a:t>) </a:t>
            </a:r>
            <a:r>
              <a:rPr lang="ja-JP" altLang="en-US">
                <a:latin typeface="Candara" panose="020E0502030303020204" pitchFamily="34" charset="0"/>
                <a:ea typeface="ヒラギノ丸ゴ Pro W4"/>
                <a:cs typeface="ヒラギノ丸ゴ Pro W4"/>
              </a:rPr>
              <a:t>による連続スペクトル</a:t>
            </a:r>
            <a:endParaRPr lang="en-US" altLang="ja-JP" dirty="0">
              <a:latin typeface="Candara"/>
              <a:ea typeface="ヒラギノ丸ゴ Pro W4"/>
              <a:cs typeface="Candara"/>
            </a:endParaRPr>
          </a:p>
          <a:p>
            <a:pPr marL="0" indent="0">
              <a:buNone/>
            </a:pPr>
            <a:endParaRPr lang="en-US" altLang="ja-JP" sz="800" dirty="0">
              <a:solidFill>
                <a:srgbClr val="FF0000"/>
              </a:solidFill>
              <a:latin typeface="Candara" panose="020E0502030303020204" pitchFamily="34" charset="0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en-US" altLang="ja-JP" dirty="0">
                <a:latin typeface="Candara" panose="020E0502030303020204" pitchFamily="34" charset="0"/>
                <a:ea typeface="ヒラギノ丸ゴ Pro W4"/>
                <a:cs typeface="ヒラギノ丸ゴ Pro W4"/>
              </a:rPr>
              <a:t>2021</a:t>
            </a:r>
            <a:r>
              <a:rPr lang="ja-JP" altLang="en-US">
                <a:latin typeface="Candara" panose="020E0502030303020204" pitchFamily="34" charset="0"/>
                <a:ea typeface="ヒラギノ丸ゴ Pro W4"/>
                <a:cs typeface="ヒラギノ丸ゴ Pro W4"/>
              </a:rPr>
              <a:t>年</a:t>
            </a:r>
            <a:r>
              <a:rPr lang="en-US" altLang="ja-JP" dirty="0">
                <a:latin typeface="Candara" panose="020E0502030303020204" pitchFamily="34" charset="0"/>
                <a:ea typeface="ヒラギノ丸ゴ Pro W4"/>
                <a:cs typeface="ヒラギノ丸ゴ Pro W4"/>
              </a:rPr>
              <a:t>6</a:t>
            </a:r>
            <a:r>
              <a:rPr lang="ja-JP" altLang="en-US">
                <a:latin typeface="Candara" panose="020E0502030303020204" pitchFamily="34" charset="0"/>
                <a:ea typeface="ヒラギノ丸ゴ Pro W4"/>
                <a:cs typeface="ヒラギノ丸ゴ Pro W4"/>
              </a:rPr>
              <a:t>月</a:t>
            </a:r>
            <a:r>
              <a:rPr lang="en-US" altLang="ja-JP" dirty="0">
                <a:latin typeface="Candara" panose="020E0502030303020204" pitchFamily="34" charset="0"/>
                <a:ea typeface="ヒラギノ丸ゴ Pro W4"/>
                <a:cs typeface="ヒラギノ丸ゴ Pro W4"/>
              </a:rPr>
              <a:t>7</a:t>
            </a:r>
            <a:r>
              <a:rPr lang="ja-JP" altLang="en-US">
                <a:latin typeface="Candara" panose="020E0502030303020204" pitchFamily="34" charset="0"/>
                <a:ea typeface="ヒラギノ丸ゴ Pro W4"/>
                <a:cs typeface="ヒラギノ丸ゴ Pro W4"/>
              </a:rPr>
              <a:t>日</a:t>
            </a:r>
            <a:r>
              <a:rPr lang="en-US" altLang="ja-JP" dirty="0">
                <a:latin typeface="Candara" panose="020E0502030303020204" pitchFamily="34" charset="0"/>
                <a:ea typeface="ヒラギノ丸ゴ Pro W4"/>
                <a:cs typeface="ヒラギノ丸ゴ Pro W4"/>
              </a:rPr>
              <a:t> 0:25 (US MDT) </a:t>
            </a:r>
            <a:r>
              <a:rPr lang="ja-JP" altLang="en-US">
                <a:latin typeface="Candara" panose="020E0502030303020204" pitchFamily="34" charset="0"/>
                <a:ea typeface="ヒラギノ丸ゴ Pro W4"/>
                <a:cs typeface="ヒラギノ丸ゴ Pro W4"/>
              </a:rPr>
              <a:t>第</a:t>
            </a:r>
            <a:r>
              <a:rPr lang="en-US" altLang="ja-JP" dirty="0">
                <a:latin typeface="Candara" panose="020E0502030303020204" pitchFamily="34" charset="0"/>
                <a:ea typeface="ヒラギノ丸ゴ Pro W4"/>
                <a:cs typeface="ヒラギノ丸ゴ Pro W4"/>
              </a:rPr>
              <a:t> 1 </a:t>
            </a:r>
            <a:r>
              <a:rPr lang="ja-JP" altLang="en-US">
                <a:latin typeface="Candara" panose="020E0502030303020204" pitchFamily="34" charset="0"/>
                <a:ea typeface="ヒラギノ丸ゴ Pro W4"/>
                <a:cs typeface="ヒラギノ丸ゴ Pro W4"/>
              </a:rPr>
              <a:t>回打上げ成功</a:t>
            </a:r>
            <a:endParaRPr lang="en-US" altLang="ja-JP" dirty="0">
              <a:latin typeface="Candara" panose="020E0502030303020204" pitchFamily="34" charset="0"/>
              <a:ea typeface="ヒラギノ丸ゴ Pro W4"/>
              <a:cs typeface="ヒラギノ丸ゴ Pro W4"/>
            </a:endParaRPr>
          </a:p>
        </p:txBody>
      </p:sp>
    </p:spTree>
    <p:extLst>
      <p:ext uri="{BB962C8B-B14F-4D97-AF65-F5344CB8AC3E}">
        <p14:creationId xmlns:p14="http://schemas.microsoft.com/office/powerpoint/2010/main" val="328563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タイトル 1"/>
          <p:cNvSpPr>
            <a:spLocks noGrp="1"/>
          </p:cNvSpPr>
          <p:nvPr>
            <p:ph type="title"/>
          </p:nvPr>
        </p:nvSpPr>
        <p:spPr>
          <a:xfrm>
            <a:off x="1450428" y="126465"/>
            <a:ext cx="9291144" cy="723900"/>
          </a:xfrm>
        </p:spPr>
        <p:txBody>
          <a:bodyPr/>
          <a:lstStyle/>
          <a:p>
            <a:r>
              <a:rPr lang="en-US" altLang="ja-JP" sz="3600" dirty="0">
                <a:solidFill>
                  <a:schemeClr val="bg1"/>
                </a:solidFill>
                <a:latin typeface="Candara" panose="020E0502030303020204" pitchFamily="34" charset="0"/>
                <a:ea typeface="ヒラギノ丸ゴ ProN W4"/>
                <a:cs typeface="ヒラギノ丸ゴ ProN W4"/>
              </a:rPr>
              <a:t>CIBER-2</a:t>
            </a:r>
            <a:r>
              <a:rPr lang="ja-JP" altLang="en-US" sz="360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の測光バンド</a:t>
            </a:r>
            <a:endParaRPr lang="ja-JP" altLang="en-US" sz="3600" dirty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A15FD06-0801-38E1-C56F-1D20ED542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8791"/>
            <a:ext cx="6485271" cy="483870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9991826-6085-82A1-AFCF-362024AB217F}"/>
              </a:ext>
            </a:extLst>
          </p:cNvPr>
          <p:cNvSpPr/>
          <p:nvPr/>
        </p:nvSpPr>
        <p:spPr>
          <a:xfrm>
            <a:off x="1671820" y="1943859"/>
            <a:ext cx="677679" cy="3868932"/>
          </a:xfrm>
          <a:prstGeom prst="rect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C6B1CB0-166A-54F9-C8A3-C4CB85D28C58}"/>
              </a:ext>
            </a:extLst>
          </p:cNvPr>
          <p:cNvSpPr/>
          <p:nvPr/>
        </p:nvSpPr>
        <p:spPr>
          <a:xfrm>
            <a:off x="2362200" y="1943859"/>
            <a:ext cx="495300" cy="3868932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04D1E67-41EA-DC2E-625C-3459B13B0784}"/>
              </a:ext>
            </a:extLst>
          </p:cNvPr>
          <p:cNvSpPr/>
          <p:nvPr/>
        </p:nvSpPr>
        <p:spPr>
          <a:xfrm>
            <a:off x="3098109" y="1951991"/>
            <a:ext cx="495300" cy="3868932"/>
          </a:xfrm>
          <a:prstGeom prst="rect">
            <a:avLst/>
          </a:prstGeom>
          <a:solidFill>
            <a:srgbClr val="73FEFF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A2268F4-72C9-CF23-4107-18EF37D62530}"/>
              </a:ext>
            </a:extLst>
          </p:cNvPr>
          <p:cNvSpPr/>
          <p:nvPr/>
        </p:nvSpPr>
        <p:spPr>
          <a:xfrm>
            <a:off x="3608301" y="1956057"/>
            <a:ext cx="302727" cy="3860800"/>
          </a:xfrm>
          <a:prstGeom prst="rect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92C4F3C-F09F-0568-7FED-55DA05DFB24C}"/>
              </a:ext>
            </a:extLst>
          </p:cNvPr>
          <p:cNvSpPr/>
          <p:nvPr/>
        </p:nvSpPr>
        <p:spPr>
          <a:xfrm>
            <a:off x="4097519" y="1956057"/>
            <a:ext cx="245875" cy="3860800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4A42256-8562-CE48-FF93-0792DDBC8385}"/>
              </a:ext>
            </a:extLst>
          </p:cNvPr>
          <p:cNvSpPr/>
          <p:nvPr/>
        </p:nvSpPr>
        <p:spPr>
          <a:xfrm>
            <a:off x="4342017" y="1943859"/>
            <a:ext cx="165787" cy="3860800"/>
          </a:xfrm>
          <a:prstGeom prst="rect">
            <a:avLst/>
          </a:prstGeom>
          <a:solidFill>
            <a:srgbClr val="FF85FF">
              <a:alpha val="154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 descr="fpa.png">
            <a:extLst>
              <a:ext uri="{FF2B5EF4-FFF2-40B4-BE49-F238E27FC236}">
                <a16:creationId xmlns:a16="http://schemas.microsoft.com/office/drawing/2014/main" id="{C508FD09-B59F-6C3B-9884-F68FF7BA2C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67"/>
          <a:stretch/>
        </p:blipFill>
        <p:spPr>
          <a:xfrm>
            <a:off x="9417458" y="4793639"/>
            <a:ext cx="2222500" cy="2057400"/>
          </a:xfrm>
          <a:prstGeom prst="rect">
            <a:avLst/>
          </a:prstGeom>
        </p:spPr>
      </p:pic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52D4CEED-09A9-8565-E3DC-A81157B8807D}"/>
              </a:ext>
            </a:extLst>
          </p:cNvPr>
          <p:cNvCxnSpPr>
            <a:cxnSpLocks/>
          </p:cNvCxnSpPr>
          <p:nvPr/>
        </p:nvCxnSpPr>
        <p:spPr>
          <a:xfrm>
            <a:off x="7854154" y="2313914"/>
            <a:ext cx="2057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1EB44380-E165-DC62-CBE0-B209F18A7197}"/>
              </a:ext>
            </a:extLst>
          </p:cNvPr>
          <p:cNvCxnSpPr>
            <a:cxnSpLocks/>
          </p:cNvCxnSpPr>
          <p:nvPr/>
        </p:nvCxnSpPr>
        <p:spPr>
          <a:xfrm>
            <a:off x="8590754" y="2313914"/>
            <a:ext cx="0" cy="95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A37E6D4-4838-D37C-922E-B4E0B7309F07}"/>
              </a:ext>
            </a:extLst>
          </p:cNvPr>
          <p:cNvSpPr txBox="1"/>
          <p:nvPr/>
        </p:nvSpPr>
        <p:spPr>
          <a:xfrm>
            <a:off x="6915774" y="212924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望遠鏡</a:t>
            </a:r>
          </a:p>
        </p:txBody>
      </p:sp>
      <p:sp>
        <p:nvSpPr>
          <p:cNvPr id="29" name="円柱 28">
            <a:extLst>
              <a:ext uri="{FF2B5EF4-FFF2-40B4-BE49-F238E27FC236}">
                <a16:creationId xmlns:a16="http://schemas.microsoft.com/office/drawing/2014/main" id="{CFBB37CD-318A-F5F4-531A-66D1F1350B6F}"/>
              </a:ext>
            </a:extLst>
          </p:cNvPr>
          <p:cNvSpPr/>
          <p:nvPr/>
        </p:nvSpPr>
        <p:spPr>
          <a:xfrm>
            <a:off x="8374906" y="3266414"/>
            <a:ext cx="419100" cy="368300"/>
          </a:xfrm>
          <a:prstGeom prst="can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E1AD5D01-7AE7-296D-C5DB-3DC327B1F72A}"/>
              </a:ext>
            </a:extLst>
          </p:cNvPr>
          <p:cNvCxnSpPr>
            <a:cxnSpLocks/>
          </p:cNvCxnSpPr>
          <p:nvPr/>
        </p:nvCxnSpPr>
        <p:spPr>
          <a:xfrm>
            <a:off x="8584456" y="2758414"/>
            <a:ext cx="64498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円柱 33">
            <a:extLst>
              <a:ext uri="{FF2B5EF4-FFF2-40B4-BE49-F238E27FC236}">
                <a16:creationId xmlns:a16="http://schemas.microsoft.com/office/drawing/2014/main" id="{2165309D-527C-EE46-39FD-BCE3A58938EF}"/>
              </a:ext>
            </a:extLst>
          </p:cNvPr>
          <p:cNvSpPr/>
          <p:nvPr/>
        </p:nvSpPr>
        <p:spPr>
          <a:xfrm rot="16200000">
            <a:off x="9217484" y="2590827"/>
            <a:ext cx="419100" cy="368300"/>
          </a:xfrm>
          <a:prstGeom prst="can">
            <a:avLst/>
          </a:prstGeom>
          <a:solidFill>
            <a:srgbClr val="0432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柱 35">
            <a:extLst>
              <a:ext uri="{FF2B5EF4-FFF2-40B4-BE49-F238E27FC236}">
                <a16:creationId xmlns:a16="http://schemas.microsoft.com/office/drawing/2014/main" id="{A45CF7E2-1D31-6697-B8C1-2BDE8ACCAFE7}"/>
              </a:ext>
            </a:extLst>
          </p:cNvPr>
          <p:cNvSpPr/>
          <p:nvPr/>
        </p:nvSpPr>
        <p:spPr>
          <a:xfrm rot="16200000">
            <a:off x="9886154" y="2129764"/>
            <a:ext cx="419100" cy="368300"/>
          </a:xfrm>
          <a:prstGeom prst="can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7991D9C-2BD9-D814-F480-1108B83AE15E}"/>
              </a:ext>
            </a:extLst>
          </p:cNvPr>
          <p:cNvSpPr txBox="1"/>
          <p:nvPr/>
        </p:nvSpPr>
        <p:spPr>
          <a:xfrm>
            <a:off x="8177679" y="3665759"/>
            <a:ext cx="180690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M</a:t>
            </a:r>
            <a:r>
              <a:rPr kumimoji="1"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1.0-1.5 </a:t>
            </a:r>
            <a:r>
              <a:rPr lang="en-US" altLang="ja-JP" dirty="0">
                <a:latin typeface="Symbol" pitchFamily="2" charset="2"/>
                <a:ea typeface="Hiragino Maru Gothic Pro W4" panose="020F0400000000000000" pitchFamily="34" charset="-128"/>
              </a:rPr>
              <a:t>m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m</a:t>
            </a:r>
            <a:endParaRPr kumimoji="1" lang="ja-JP" altLang="en-US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9AAE3D1-EA8F-5CE4-757B-2E38C5A60A0C}"/>
              </a:ext>
            </a:extLst>
          </p:cNvPr>
          <p:cNvSpPr txBox="1"/>
          <p:nvPr/>
        </p:nvSpPr>
        <p:spPr>
          <a:xfrm>
            <a:off x="10279854" y="2154132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L</a:t>
            </a:r>
            <a:r>
              <a:rPr kumimoji="1"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1.6-2.0 </a:t>
            </a:r>
            <a:r>
              <a:rPr lang="en-US" altLang="ja-JP" dirty="0">
                <a:latin typeface="Symbol" pitchFamily="2" charset="2"/>
                <a:ea typeface="Hiragino Maru Gothic Pro W4" panose="020F0400000000000000" pitchFamily="34" charset="-128"/>
              </a:rPr>
              <a:t>m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m</a:t>
            </a:r>
            <a:endParaRPr kumimoji="1" lang="ja-JP" altLang="en-US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E663F8F-B7C9-D61A-A8C2-20B951877FD8}"/>
              </a:ext>
            </a:extLst>
          </p:cNvPr>
          <p:cNvSpPr txBox="1"/>
          <p:nvPr/>
        </p:nvSpPr>
        <p:spPr>
          <a:xfrm>
            <a:off x="9611184" y="2853683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S</a:t>
            </a:r>
            <a:r>
              <a:rPr kumimoji="1"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0.5-0.9 </a:t>
            </a:r>
            <a:r>
              <a:rPr kumimoji="1" lang="en-US" altLang="ja-JP" dirty="0">
                <a:latin typeface="Symbol" pitchFamily="2" charset="2"/>
                <a:ea typeface="Hiragino Maru Gothic Pro W4" panose="020F0400000000000000" pitchFamily="34" charset="-128"/>
              </a:rPr>
              <a:t>m</a:t>
            </a:r>
            <a:r>
              <a:rPr kumimoji="1"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m</a:t>
            </a:r>
            <a:endParaRPr kumimoji="1" lang="ja-JP" altLang="en-US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BAEA6225-E5B4-4F9D-3D3B-A6607357D276}"/>
              </a:ext>
            </a:extLst>
          </p:cNvPr>
          <p:cNvCxnSpPr>
            <a:cxnSpLocks/>
          </p:cNvCxnSpPr>
          <p:nvPr/>
        </p:nvCxnSpPr>
        <p:spPr>
          <a:xfrm>
            <a:off x="8462238" y="2181175"/>
            <a:ext cx="290128" cy="30805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8310E260-7C9A-BF2A-DD1B-021985C33BC6}"/>
              </a:ext>
            </a:extLst>
          </p:cNvPr>
          <p:cNvCxnSpPr>
            <a:cxnSpLocks/>
          </p:cNvCxnSpPr>
          <p:nvPr/>
        </p:nvCxnSpPr>
        <p:spPr>
          <a:xfrm flipH="1" flipV="1">
            <a:off x="8439392" y="2614380"/>
            <a:ext cx="290128" cy="30805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図 46" descr="fpa.png">
            <a:extLst>
              <a:ext uri="{FF2B5EF4-FFF2-40B4-BE49-F238E27FC236}">
                <a16:creationId xmlns:a16="http://schemas.microsoft.com/office/drawing/2014/main" id="{A4A14EAF-4630-B45A-C77C-A705CEB858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48"/>
          <a:stretch/>
        </p:blipFill>
        <p:spPr>
          <a:xfrm>
            <a:off x="6875939" y="4793639"/>
            <a:ext cx="2525649" cy="2057399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56A9F9D7-1456-6E4C-F158-C0673DDEECEA}"/>
              </a:ext>
            </a:extLst>
          </p:cNvPr>
          <p:cNvSpPr txBox="1"/>
          <p:nvPr/>
        </p:nvSpPr>
        <p:spPr>
          <a:xfrm>
            <a:off x="6843078" y="4177389"/>
            <a:ext cx="4999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検出器面のフィルターで波長をさらに２分割し計６波長バンドを構成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21A02C1-E896-78CA-3D01-FF95A42733C4}"/>
              </a:ext>
            </a:extLst>
          </p:cNvPr>
          <p:cNvSpPr txBox="1"/>
          <p:nvPr/>
        </p:nvSpPr>
        <p:spPr>
          <a:xfrm>
            <a:off x="6695297" y="1142259"/>
            <a:ext cx="4804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ダイクロイック・ビームスプリッターにより３つの波長域に分割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E9FB9C15-10A8-C812-3EBF-30B0DBC439BD}"/>
              </a:ext>
            </a:extLst>
          </p:cNvPr>
          <p:cNvSpPr txBox="1"/>
          <p:nvPr/>
        </p:nvSpPr>
        <p:spPr>
          <a:xfrm>
            <a:off x="2179895" y="1564125"/>
            <a:ext cx="272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b="1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S</a:t>
            </a:r>
            <a:endParaRPr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C0610F27-9A4D-F429-CC67-6F3C084CE7A6}"/>
              </a:ext>
            </a:extLst>
          </p:cNvPr>
          <p:cNvSpPr txBox="1"/>
          <p:nvPr/>
        </p:nvSpPr>
        <p:spPr>
          <a:xfrm>
            <a:off x="3358459" y="1553450"/>
            <a:ext cx="272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b="1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M</a:t>
            </a:r>
            <a:endParaRPr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D3DA150-F9A0-D67F-A40D-41E940304838}"/>
              </a:ext>
            </a:extLst>
          </p:cNvPr>
          <p:cNvSpPr txBox="1"/>
          <p:nvPr/>
        </p:nvSpPr>
        <p:spPr>
          <a:xfrm>
            <a:off x="4152423" y="1553450"/>
            <a:ext cx="272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b="1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L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02971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56E513-5D9D-7841-B42B-1005F9A18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05102"/>
          </a:xfrm>
        </p:spPr>
        <p:txBody>
          <a:bodyPr/>
          <a:lstStyle/>
          <a:p>
            <a:r>
              <a:rPr lang="ja-JP" altLang="en-US" sz="3600">
                <a:solidFill>
                  <a:srgbClr val="FFFFFF"/>
                </a:solidFill>
                <a:latin typeface="Candara" panose="020E0502030303020204" pitchFamily="34" charset="0"/>
                <a:ea typeface="ヒラギノ丸ゴ Pro W4"/>
                <a:cs typeface="ヒラギノ丸ゴ Pro W4"/>
              </a:rPr>
              <a:t>観測された空の明るさ</a:t>
            </a:r>
            <a:endParaRPr kumimoji="1" lang="ja-JP" altLang="en-US" sz="3600">
              <a:latin typeface="Candara" panose="020E0502030303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BA477AB-70DB-7949-BD4E-07A9FA607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4" y="1109532"/>
            <a:ext cx="5398852" cy="2090641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4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観測データの現状</a:t>
            </a:r>
            <a:endParaRPr lang="en-US" altLang="ja-JP" sz="2400" dirty="0">
              <a:latin typeface="Candara" panose="020E0502030303020204" pitchFamily="34" charset="0"/>
              <a:ea typeface="Hiragino Maru Gothic Pro W4" panose="020F0400000000000000" pitchFamily="34" charset="-128"/>
              <a:sym typeface="Wingdings" pitchFamily="2" charset="2"/>
            </a:endParaRPr>
          </a:p>
          <a:p>
            <a:pPr marL="457200" indent="-457200">
              <a:buFont typeface="+mj-ea"/>
              <a:buAutoNum type="circleNumDbPlain"/>
            </a:pPr>
            <a:r>
              <a:rPr lang="ja-JP" altLang="en-US" sz="20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可視光</a:t>
            </a:r>
            <a:r>
              <a:rPr lang="en-US" altLang="ja-JP" sz="20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(S)</a:t>
            </a:r>
            <a:r>
              <a:rPr lang="ja-JP" altLang="en-US" sz="20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：</a:t>
            </a:r>
            <a:r>
              <a:rPr lang="en-US" altLang="ja-JP" sz="20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CIBER </a:t>
            </a:r>
            <a:r>
              <a:rPr lang="ja-JP" altLang="en-US" sz="20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より暗いが同程度</a:t>
            </a:r>
            <a:endParaRPr lang="en-US" altLang="ja-JP" sz="2000" dirty="0">
              <a:latin typeface="Candara" panose="020E0502030303020204" pitchFamily="34" charset="0"/>
              <a:ea typeface="Hiragino Maru Gothic Pro W4" panose="020F0400000000000000" pitchFamily="34" charset="-128"/>
              <a:sym typeface="Wingdings" pitchFamily="2" charset="2"/>
            </a:endParaRPr>
          </a:p>
          <a:p>
            <a:pPr marL="457200" indent="-457200">
              <a:buFont typeface="+mj-ea"/>
              <a:buAutoNum type="circleNumDbPlain"/>
            </a:pPr>
            <a:r>
              <a:rPr lang="ja-JP" altLang="en-US" sz="20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観測時間の前半で明るい</a:t>
            </a:r>
            <a:r>
              <a:rPr lang="en-US" altLang="ja-JP" sz="20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(</a:t>
            </a:r>
            <a:r>
              <a:rPr lang="ja-JP" altLang="en-US" sz="20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残留大気放射</a:t>
            </a:r>
            <a:r>
              <a:rPr lang="en-US" altLang="ja-JP" sz="20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 ?)</a:t>
            </a:r>
          </a:p>
          <a:p>
            <a:pPr marL="457200" indent="-457200">
              <a:buFont typeface="+mj-ea"/>
              <a:buAutoNum type="circleNumDbPlain"/>
            </a:pPr>
            <a:r>
              <a:rPr lang="ja-JP" altLang="en-US" sz="20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近赤外</a:t>
            </a:r>
            <a:r>
              <a:rPr lang="en-US" altLang="ja-JP" sz="20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(M/L)</a:t>
            </a:r>
            <a:r>
              <a:rPr lang="ja-JP" altLang="en-US" sz="20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：大きな熱放射の寄与</a:t>
            </a:r>
            <a:endParaRPr lang="en-US" altLang="ja-JP" sz="2000" dirty="0">
              <a:latin typeface="Candara" panose="020E0502030303020204" pitchFamily="34" charset="0"/>
              <a:ea typeface="Hiragino Maru Gothic Pro W4" panose="020F0400000000000000" pitchFamily="34" charset="-128"/>
              <a:sym typeface="Wingdings" pitchFamily="2" charset="2"/>
            </a:endParaRPr>
          </a:p>
          <a:p>
            <a:pPr marL="0" indent="0">
              <a:buNone/>
            </a:pPr>
            <a:r>
              <a:rPr lang="ja-JP" altLang="en-US" sz="24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　</a:t>
            </a:r>
            <a:r>
              <a:rPr lang="ja-JP" altLang="en-US" sz="2400" u="sng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科学成果を得るためさらに詳細解析</a:t>
            </a:r>
            <a:endParaRPr lang="en-US" altLang="ja-JP" sz="2400" u="sng" dirty="0">
              <a:latin typeface="Candara" panose="020E0502030303020204" pitchFamily="34" charset="0"/>
              <a:ea typeface="Hiragino Maru Gothic Pro W4" panose="020F0400000000000000" pitchFamily="34" charset="-128"/>
              <a:sym typeface="Wingdings" pitchFamily="2" charset="2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1D64776B-91AD-B14E-9CA1-27A7734293D1}"/>
              </a:ext>
            </a:extLst>
          </p:cNvPr>
          <p:cNvSpPr txBox="1">
            <a:spLocks noChangeAspect="1"/>
          </p:cNvSpPr>
          <p:nvPr/>
        </p:nvSpPr>
        <p:spPr>
          <a:xfrm>
            <a:off x="6748546" y="1419944"/>
            <a:ext cx="483385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Candara" panose="020E0502030303020204" pitchFamily="34" charset="0"/>
                <a:ea typeface="Hiragino Maru Gothic Pro W4" panose="020F0400000000000000" pitchFamily="34" charset="-128"/>
              </a:rPr>
              <a:t>CIBER-2 </a:t>
            </a:r>
            <a:r>
              <a:rPr lang="ja-JP" altLang="en-US">
                <a:latin typeface="Candara" panose="020E0502030303020204" pitchFamily="34" charset="0"/>
                <a:ea typeface="Hiragino Maru Gothic Pro W4" panose="020F0400000000000000" pitchFamily="34" charset="-128"/>
              </a:rPr>
              <a:t>第</a:t>
            </a:r>
            <a:r>
              <a:rPr lang="en-US" altLang="ja-JP" dirty="0">
                <a:latin typeface="Candara" panose="020E0502030303020204" pitchFamily="34" charset="0"/>
                <a:ea typeface="Hiragino Maru Gothic Pro W4" panose="020F0400000000000000" pitchFamily="34" charset="-128"/>
              </a:rPr>
              <a:t> 1 </a:t>
            </a:r>
            <a:r>
              <a:rPr lang="ja-JP" altLang="en-US">
                <a:latin typeface="Candara" panose="020E0502030303020204" pitchFamily="34" charset="0"/>
                <a:ea typeface="Hiragino Maru Gothic Pro W4" panose="020F0400000000000000" pitchFamily="34" charset="-128"/>
              </a:rPr>
              <a:t>回打上げで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観測された空の明るさ</a:t>
            </a:r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en-US" altLang="ja-JP" sz="16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(</a:t>
            </a:r>
            <a:r>
              <a:rPr lang="en-US" altLang="ja-JP" dirty="0">
                <a:latin typeface="Candara" panose="020E0502030303020204" pitchFamily="34" charset="0"/>
                <a:ea typeface="Hiragino Maru Gothic Pro W4" panose="020F0400000000000000" pitchFamily="34" charset="-128"/>
              </a:rPr>
              <a:t>CIBER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の結果と比較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)</a:t>
            </a:r>
            <a:endParaRPr lang="ja-JP" altLang="en-US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pic>
        <p:nvPicPr>
          <p:cNvPr id="5" name="図 4" descr="グラフ, 散布図&#10;&#10;自動的に生成された説明">
            <a:extLst>
              <a:ext uri="{FF2B5EF4-FFF2-40B4-BE49-F238E27FC236}">
                <a16:creationId xmlns:a16="http://schemas.microsoft.com/office/drawing/2014/main" id="{21C5311D-FD39-2344-B403-1382F656A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757" y="2063401"/>
            <a:ext cx="6861243" cy="4764464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7B86D73A-FD47-7149-B1FD-965B99931C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2060" y="3200175"/>
            <a:ext cx="3594858" cy="3596389"/>
          </a:xfrm>
          <a:prstGeom prst="rect">
            <a:avLst/>
          </a:prstGeom>
        </p:spPr>
      </p:pic>
      <p:sp>
        <p:nvSpPr>
          <p:cNvPr id="6" name="円/楕円 5">
            <a:extLst>
              <a:ext uri="{FF2B5EF4-FFF2-40B4-BE49-F238E27FC236}">
                <a16:creationId xmlns:a16="http://schemas.microsoft.com/office/drawing/2014/main" id="{6C1F42F7-F1D6-104E-A7A1-C82B4A242724}"/>
              </a:ext>
            </a:extLst>
          </p:cNvPr>
          <p:cNvSpPr/>
          <p:nvPr/>
        </p:nvSpPr>
        <p:spPr>
          <a:xfrm rot="1230572">
            <a:off x="6643991" y="4786010"/>
            <a:ext cx="1313234" cy="734567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2DF7E044-7C91-344A-B8B2-AD7708BA0D05}"/>
              </a:ext>
            </a:extLst>
          </p:cNvPr>
          <p:cNvSpPr/>
          <p:nvPr/>
        </p:nvSpPr>
        <p:spPr>
          <a:xfrm rot="19680922">
            <a:off x="8133972" y="2966965"/>
            <a:ext cx="3982389" cy="1288528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1016D33E-7707-F54B-9B87-674E9BC0390F}"/>
              </a:ext>
            </a:extLst>
          </p:cNvPr>
          <p:cNvSpPr/>
          <p:nvPr/>
        </p:nvSpPr>
        <p:spPr>
          <a:xfrm rot="693098">
            <a:off x="6652394" y="4319734"/>
            <a:ext cx="1313234" cy="383439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3F3F3C4-CF1F-FD47-A529-4A936FAD1EDF}"/>
              </a:ext>
            </a:extLst>
          </p:cNvPr>
          <p:cNvSpPr txBox="1"/>
          <p:nvPr/>
        </p:nvSpPr>
        <p:spPr>
          <a:xfrm>
            <a:off x="6895586" y="5503480"/>
            <a:ext cx="4134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①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9811544-2690-DF47-9191-533F203863B7}"/>
              </a:ext>
            </a:extLst>
          </p:cNvPr>
          <p:cNvSpPr txBox="1"/>
          <p:nvPr/>
        </p:nvSpPr>
        <p:spPr>
          <a:xfrm>
            <a:off x="9052784" y="2939739"/>
            <a:ext cx="4134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③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1218FFC-ECF9-DF4C-93C9-2CC5A648F6D9}"/>
              </a:ext>
            </a:extLst>
          </p:cNvPr>
          <p:cNvSpPr txBox="1"/>
          <p:nvPr/>
        </p:nvSpPr>
        <p:spPr>
          <a:xfrm>
            <a:off x="7209796" y="3966767"/>
            <a:ext cx="4134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②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2043BA8-34A5-1F48-A6D1-1D4B3EE8CC67}"/>
              </a:ext>
            </a:extLst>
          </p:cNvPr>
          <p:cNvSpPr txBox="1"/>
          <p:nvPr/>
        </p:nvSpPr>
        <p:spPr>
          <a:xfrm>
            <a:off x="2889309" y="3524620"/>
            <a:ext cx="4134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②</a:t>
            </a:r>
          </a:p>
        </p:txBody>
      </p:sp>
      <p:sp>
        <p:nvSpPr>
          <p:cNvPr id="8" name="左中かっこ 7">
            <a:extLst>
              <a:ext uri="{FF2B5EF4-FFF2-40B4-BE49-F238E27FC236}">
                <a16:creationId xmlns:a16="http://schemas.microsoft.com/office/drawing/2014/main" id="{CC44FBE4-887B-8B41-A71A-9A61F0397CCF}"/>
              </a:ext>
            </a:extLst>
          </p:cNvPr>
          <p:cNvSpPr/>
          <p:nvPr/>
        </p:nvSpPr>
        <p:spPr>
          <a:xfrm rot="5400000">
            <a:off x="3019838" y="3718163"/>
            <a:ext cx="248437" cy="661573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左中かっこ 27">
            <a:extLst>
              <a:ext uri="{FF2B5EF4-FFF2-40B4-BE49-F238E27FC236}">
                <a16:creationId xmlns:a16="http://schemas.microsoft.com/office/drawing/2014/main" id="{8801ED37-BE6B-4047-994E-D27A4701C100}"/>
              </a:ext>
            </a:extLst>
          </p:cNvPr>
          <p:cNvSpPr/>
          <p:nvPr/>
        </p:nvSpPr>
        <p:spPr>
          <a:xfrm rot="5400000">
            <a:off x="3881586" y="3604729"/>
            <a:ext cx="267399" cy="907405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9E2C9FE-CFB9-B84C-9781-CFE92B5EC9EB}"/>
              </a:ext>
            </a:extLst>
          </p:cNvPr>
          <p:cNvSpPr txBox="1"/>
          <p:nvPr/>
        </p:nvSpPr>
        <p:spPr>
          <a:xfrm>
            <a:off x="3829650" y="3524620"/>
            <a:ext cx="4134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①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36F7DF3-F10F-9542-AF2F-A1EF85A825C2}"/>
              </a:ext>
            </a:extLst>
          </p:cNvPr>
          <p:cNvSpPr txBox="1"/>
          <p:nvPr/>
        </p:nvSpPr>
        <p:spPr>
          <a:xfrm>
            <a:off x="8454939" y="5318814"/>
            <a:ext cx="16091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latin typeface="Candara" panose="020E0502030303020204" pitchFamily="34" charset="0"/>
                <a:ea typeface="Hiragino Maru Gothic Pro W4" panose="020F0400000000000000" pitchFamily="34" charset="-128"/>
              </a:rPr>
              <a:t>CIBER @NEP</a:t>
            </a:r>
            <a:endParaRPr lang="ja-JP" altLang="en-US">
              <a:latin typeface="Candara" panose="020E0502030303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0A7E445-EF3D-5949-ADDA-C8E790A3EDE5}"/>
              </a:ext>
            </a:extLst>
          </p:cNvPr>
          <p:cNvSpPr txBox="1"/>
          <p:nvPr/>
        </p:nvSpPr>
        <p:spPr>
          <a:xfrm>
            <a:off x="414030" y="6057030"/>
            <a:ext cx="16122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>
                <a:latin typeface="Candara" panose="020E0502030303020204" pitchFamily="34" charset="0"/>
                <a:ea typeface="Hiragino Maru Gothic Pro W4" panose="020F0400000000000000" pitchFamily="34" charset="-128"/>
              </a:rPr>
              <a:t>観測シーケンスと高度プロファイル</a:t>
            </a:r>
            <a:endParaRPr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1052013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4F00190B-938F-1942-BC1C-B5564339F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383" y="1366261"/>
            <a:ext cx="4500124" cy="898298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4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可視光バンド</a:t>
            </a:r>
            <a:r>
              <a:rPr lang="en-US" altLang="ja-JP" sz="24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 </a:t>
            </a:r>
            <a:r>
              <a:rPr lang="en-US" altLang="ja-JP" sz="2400" b="1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S</a:t>
            </a:r>
            <a:r>
              <a:rPr lang="en-US" altLang="ja-JP" sz="24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 (0.6 </a:t>
            </a:r>
            <a:r>
              <a:rPr lang="en-US" altLang="ja-JP" sz="2400" dirty="0">
                <a:latin typeface="Symbol" pitchFamily="2" charset="2"/>
                <a:ea typeface="Hiragino Maru Gothic Pro W4" panose="020F0400000000000000" pitchFamily="34" charset="-128"/>
                <a:sym typeface="Wingdings" pitchFamily="2" charset="2"/>
              </a:rPr>
              <a:t>m</a:t>
            </a:r>
            <a:r>
              <a:rPr lang="en-US" altLang="ja-JP" sz="24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m, 0.8 </a:t>
            </a:r>
            <a:r>
              <a:rPr lang="en-US" altLang="ja-JP" sz="2400" dirty="0">
                <a:latin typeface="Symbol" pitchFamily="2" charset="2"/>
                <a:ea typeface="Hiragino Maru Gothic Pro W4" panose="020F0400000000000000" pitchFamily="34" charset="-128"/>
                <a:sym typeface="Wingdings" pitchFamily="2" charset="2"/>
              </a:rPr>
              <a:t>m</a:t>
            </a:r>
            <a:r>
              <a:rPr lang="en-US" altLang="ja-JP" sz="24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m)</a:t>
            </a:r>
            <a:r>
              <a:rPr lang="ja-JP" altLang="en-US" sz="24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での画像</a:t>
            </a:r>
            <a:r>
              <a:rPr lang="en-US" altLang="ja-JP" sz="24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 (</a:t>
            </a:r>
            <a:r>
              <a:rPr lang="ja-JP" altLang="en-US" sz="24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画角</a:t>
            </a:r>
            <a:r>
              <a:rPr lang="en-US" altLang="ja-JP" sz="24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 2.3deg x 2.3deg)</a:t>
            </a: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63FCE922-D004-E548-80F2-8DF9C30BC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05102"/>
          </a:xfrm>
        </p:spPr>
        <p:txBody>
          <a:bodyPr/>
          <a:lstStyle/>
          <a:p>
            <a:r>
              <a:rPr lang="en-US" altLang="ja-JP" sz="3600" dirty="0">
                <a:solidFill>
                  <a:srgbClr val="FFFFFF"/>
                </a:solidFill>
                <a:latin typeface="Candara" panose="020E0502030303020204" pitchFamily="34" charset="0"/>
                <a:ea typeface="ヒラギノ丸ゴ Pro W4"/>
                <a:cs typeface="ヒラギノ丸ゴ Pro W4"/>
              </a:rPr>
              <a:t>CIBER-2</a:t>
            </a:r>
            <a:r>
              <a:rPr lang="ja-JP" altLang="en-US" sz="3600">
                <a:solidFill>
                  <a:srgbClr val="FFFFFF"/>
                </a:solidFill>
                <a:latin typeface="ヒラギノ丸ゴ Pro W4"/>
                <a:ea typeface="ヒラギノ丸ゴ Pro W4"/>
                <a:cs typeface="ヒラギノ丸ゴ Pro W4"/>
              </a:rPr>
              <a:t>の飛行中に検出された星</a:t>
            </a:r>
            <a:endParaRPr kumimoji="1" lang="ja-JP" altLang="en-US" sz="3600"/>
          </a:p>
        </p:txBody>
      </p:sp>
      <p:pic>
        <p:nvPicPr>
          <p:cNvPr id="28" name="図 3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179CCB9D-5F0B-EE47-89C5-1D197E6EE8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12" t="5525" r="13365" b="5525"/>
          <a:stretch/>
        </p:blipFill>
        <p:spPr bwMode="auto">
          <a:xfrm>
            <a:off x="275423" y="2431113"/>
            <a:ext cx="4953000" cy="428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0" descr="A picture containing text, monitor, electronics&#10;&#10;Description automatically generated">
            <a:extLst>
              <a:ext uri="{FF2B5EF4-FFF2-40B4-BE49-F238E27FC236}">
                <a16:creationId xmlns:a16="http://schemas.microsoft.com/office/drawing/2014/main" id="{16397125-8DBA-A081-86E6-6B359C2858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40" t="8666" r="24621" b="4179"/>
          <a:stretch/>
        </p:blipFill>
        <p:spPr>
          <a:xfrm>
            <a:off x="5494658" y="3724060"/>
            <a:ext cx="2221437" cy="224319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9C5B509-000D-F124-03B4-0FD338F83D5A}"/>
              </a:ext>
            </a:extLst>
          </p:cNvPr>
          <p:cNvSpPr txBox="1">
            <a:spLocks noChangeAspect="1"/>
          </p:cNvSpPr>
          <p:nvPr/>
        </p:nvSpPr>
        <p:spPr>
          <a:xfrm>
            <a:off x="6107679" y="3358407"/>
            <a:ext cx="11680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星像の例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55ECAA1-2350-D9BF-DF6E-6F31EFAE06E3}"/>
              </a:ext>
            </a:extLst>
          </p:cNvPr>
          <p:cNvSpPr txBox="1">
            <a:spLocks noChangeAspect="1"/>
          </p:cNvSpPr>
          <p:nvPr/>
        </p:nvSpPr>
        <p:spPr>
          <a:xfrm>
            <a:off x="5772708" y="6003271"/>
            <a:ext cx="112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Candara" panose="020E0502030303020204" pitchFamily="34" charset="0"/>
                <a:ea typeface="Hiragino Maru Gothic Pro W4" panose="020F0400000000000000" pitchFamily="34" charset="-128"/>
              </a:rPr>
              <a:t>aperture</a:t>
            </a:r>
            <a:endParaRPr lang="ja-JP" altLang="en-US">
              <a:latin typeface="Candara" panose="020E0502030303020204" pitchFamily="34" charset="0"/>
              <a:ea typeface="Hiragino Maru Gothic Pro W4" panose="020F0400000000000000" pitchFamily="34" charset="-128"/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04772625-C904-CE31-4995-CE45052C228E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6334650" y="5042698"/>
            <a:ext cx="281935" cy="9605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E696873F-C803-7FF8-6CE2-0E15BC379AEE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7093393" y="5267518"/>
            <a:ext cx="370273" cy="7357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601BB3C-B657-7465-121C-61EF24C0C91A}"/>
              </a:ext>
            </a:extLst>
          </p:cNvPr>
          <p:cNvSpPr txBox="1">
            <a:spLocks noChangeAspect="1"/>
          </p:cNvSpPr>
          <p:nvPr/>
        </p:nvSpPr>
        <p:spPr>
          <a:xfrm>
            <a:off x="7211237" y="6003271"/>
            <a:ext cx="5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Candara" panose="020E0502030303020204" pitchFamily="34" charset="0"/>
                <a:ea typeface="Hiragino Maru Gothic Pro W4" panose="020F0400000000000000" pitchFamily="34" charset="-128"/>
              </a:rPr>
              <a:t>sky</a:t>
            </a:r>
            <a:endParaRPr lang="ja-JP" altLang="en-US">
              <a:latin typeface="Candara" panose="020E0502030303020204" pitchFamily="34" charset="0"/>
              <a:ea typeface="Hiragino Maru Gothic Pro W4" panose="020F0400000000000000" pitchFamily="34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852DD9C-6DEC-0459-7098-AD07DE5B1BB2}"/>
              </a:ext>
            </a:extLst>
          </p:cNvPr>
          <p:cNvSpPr txBox="1">
            <a:spLocks noChangeAspect="1"/>
          </p:cNvSpPr>
          <p:nvPr/>
        </p:nvSpPr>
        <p:spPr>
          <a:xfrm>
            <a:off x="8350394" y="3161736"/>
            <a:ext cx="3320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信号電流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vs. 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星の</a:t>
            </a:r>
            <a:r>
              <a:rPr lang="en-US" altLang="ja-JP" dirty="0">
                <a:latin typeface="Candara" panose="020E0502030303020204" pitchFamily="34" charset="0"/>
                <a:ea typeface="Hiragino Maru Gothic Pro W4" panose="020F0400000000000000" pitchFamily="34" charset="-128"/>
              </a:rPr>
              <a:t>PSF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平均輝度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8722CD9-4EA7-A596-952A-40D0EFC18B0F}"/>
              </a:ext>
            </a:extLst>
          </p:cNvPr>
          <p:cNvSpPr txBox="1">
            <a:spLocks noChangeAspect="1"/>
          </p:cNvSpPr>
          <p:nvPr/>
        </p:nvSpPr>
        <p:spPr>
          <a:xfrm>
            <a:off x="8153989" y="6488668"/>
            <a:ext cx="37135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線形相関の勾配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= 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変換ファクター</a:t>
            </a:r>
          </a:p>
        </p:txBody>
      </p:sp>
      <p:pic>
        <p:nvPicPr>
          <p:cNvPr id="22" name="Picture 26" descr="Chart, line chart&#10;&#10;Description automatically generated">
            <a:extLst>
              <a:ext uri="{FF2B5EF4-FFF2-40B4-BE49-F238E27FC236}">
                <a16:creationId xmlns:a16="http://schemas.microsoft.com/office/drawing/2014/main" id="{54CCB659-FC50-B0F5-0799-E33990F0FC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9550" y="3475089"/>
            <a:ext cx="4362450" cy="2908299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DDB6E9D-5B77-AB17-97F4-675CC542CC21}"/>
              </a:ext>
            </a:extLst>
          </p:cNvPr>
          <p:cNvSpPr txBox="1"/>
          <p:nvPr/>
        </p:nvSpPr>
        <p:spPr>
          <a:xfrm>
            <a:off x="5690313" y="1161874"/>
            <a:ext cx="58920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感度較正：</a:t>
            </a:r>
            <a:endParaRPr lang="en-US" altLang="ja-JP" sz="2400" dirty="0">
              <a:latin typeface="Candara" panose="020E0502030303020204" pitchFamily="34" charset="0"/>
              <a:ea typeface="Hiragino Maru Gothic Pro W4" panose="020F0400000000000000" pitchFamily="34" charset="-128"/>
              <a:sym typeface="Wingdings" pitchFamily="2" charset="2"/>
            </a:endParaRPr>
          </a:p>
          <a:p>
            <a:r>
              <a:rPr lang="ja-JP" altLang="en-US" sz="24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信号電流</a:t>
            </a:r>
            <a:r>
              <a:rPr lang="en-US" altLang="ja-JP" sz="24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 [eps]  </a:t>
            </a:r>
            <a:r>
              <a:rPr lang="ja-JP" altLang="en-US" sz="24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表面輝度</a:t>
            </a:r>
            <a:r>
              <a:rPr lang="en-US" altLang="ja-JP" sz="24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 [W m</a:t>
            </a:r>
            <a:r>
              <a:rPr lang="en-US" altLang="ja-JP" sz="2400" baseline="300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-2</a:t>
            </a:r>
            <a:r>
              <a:rPr lang="en-US" altLang="ja-JP" sz="24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 sr</a:t>
            </a:r>
            <a:r>
              <a:rPr lang="en-US" altLang="ja-JP" sz="2400" baseline="300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-1</a:t>
            </a:r>
            <a:r>
              <a:rPr lang="en-US" altLang="ja-JP" sz="24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 nm</a:t>
            </a:r>
            <a:r>
              <a:rPr lang="en-US" altLang="ja-JP" sz="2400" baseline="300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-1</a:t>
            </a:r>
            <a:r>
              <a:rPr lang="en-US" altLang="ja-JP" sz="24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] </a:t>
            </a:r>
            <a:r>
              <a:rPr lang="ja-JP" altLang="en-US" sz="24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の変換ファクター測定</a:t>
            </a:r>
            <a:endParaRPr lang="en-US" altLang="ja-JP" sz="2400" dirty="0">
              <a:latin typeface="Candara" panose="020E0502030303020204" pitchFamily="34" charset="0"/>
              <a:ea typeface="Hiragino Maru Gothic Pro W4" panose="020F0400000000000000" pitchFamily="34" charset="-128"/>
              <a:sym typeface="Wingdings" pitchFamily="2" charset="2"/>
            </a:endParaRPr>
          </a:p>
          <a:p>
            <a:r>
              <a:rPr lang="en-US" altLang="ja-JP" sz="2400" dirty="0">
                <a:solidFill>
                  <a:srgbClr val="FF0000"/>
                </a:solidFill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* CIBERE-2</a:t>
            </a:r>
            <a:r>
              <a:rPr lang="ja-JP" altLang="en-US" sz="2400">
                <a:solidFill>
                  <a:srgbClr val="FF0000"/>
                </a:solidFill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バンドでのフラックスは</a:t>
            </a:r>
            <a:endParaRPr lang="en-US" altLang="ja-JP" sz="2400" dirty="0">
              <a:solidFill>
                <a:srgbClr val="FF0000"/>
              </a:solidFill>
              <a:latin typeface="Candara" panose="020E0502030303020204" pitchFamily="34" charset="0"/>
              <a:ea typeface="Hiragino Maru Gothic Pro W4" panose="020F0400000000000000" pitchFamily="34" charset="-128"/>
              <a:sym typeface="Wingdings" pitchFamily="2" charset="2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　</a:t>
            </a:r>
            <a:r>
              <a:rPr lang="en-US" altLang="ja-JP" sz="2400" dirty="0">
                <a:solidFill>
                  <a:srgbClr val="FF0000"/>
                </a:solidFill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B, V, G, J, H, K </a:t>
            </a:r>
            <a:r>
              <a:rPr lang="ja-JP" altLang="en-US" sz="2400">
                <a:solidFill>
                  <a:srgbClr val="FF0000"/>
                </a:solidFill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バンドのカタログを内挿</a:t>
            </a:r>
            <a:endParaRPr lang="en-US" altLang="ja-JP" sz="2400" dirty="0">
              <a:solidFill>
                <a:srgbClr val="FF0000"/>
              </a:solidFill>
              <a:latin typeface="Candara" panose="020E0502030303020204" pitchFamily="34" charset="0"/>
              <a:ea typeface="Hiragino Maru Gothic Pro W4" panose="020F0400000000000000" pitchFamily="34" charset="-128"/>
              <a:sym typeface="Wingdings" pitchFamily="2" charset="2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45BB744-FB01-A50A-DB44-D1FD32854D9E}"/>
              </a:ext>
            </a:extLst>
          </p:cNvPr>
          <p:cNvSpPr txBox="1"/>
          <p:nvPr/>
        </p:nvSpPr>
        <p:spPr>
          <a:xfrm>
            <a:off x="3568135" y="2420183"/>
            <a:ext cx="882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0.6 </a:t>
            </a:r>
            <a:r>
              <a:rPr lang="en-US" altLang="ja-JP" sz="1800" dirty="0">
                <a:latin typeface="Symbol" pitchFamily="2" charset="2"/>
                <a:ea typeface="Hiragino Maru Gothic Pro W4" panose="020F0400000000000000" pitchFamily="34" charset="-128"/>
                <a:sym typeface="Wingdings" pitchFamily="2" charset="2"/>
              </a:rPr>
              <a:t>m</a:t>
            </a:r>
            <a:r>
              <a:rPr lang="en-US" altLang="ja-JP" sz="18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m</a:t>
            </a:r>
            <a:endParaRPr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0122A0F9-6F6E-70B7-8B19-79A7F2BAFACA}"/>
              </a:ext>
            </a:extLst>
          </p:cNvPr>
          <p:cNvSpPr/>
          <p:nvPr/>
        </p:nvSpPr>
        <p:spPr>
          <a:xfrm>
            <a:off x="2619445" y="2731535"/>
            <a:ext cx="1869471" cy="3246984"/>
          </a:xfrm>
          <a:prstGeom prst="rect">
            <a:avLst/>
          </a:prstGeom>
          <a:noFill/>
          <a:ln w="28575">
            <a:solidFill>
              <a:srgbClr val="0432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EBCEF418-9327-197A-BEB9-5D9960A5F1E1}"/>
              </a:ext>
            </a:extLst>
          </p:cNvPr>
          <p:cNvSpPr/>
          <p:nvPr/>
        </p:nvSpPr>
        <p:spPr>
          <a:xfrm>
            <a:off x="721797" y="2731534"/>
            <a:ext cx="1869004" cy="323251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98C0AC4-EC93-E2CC-660D-18CEF4660E86}"/>
              </a:ext>
            </a:extLst>
          </p:cNvPr>
          <p:cNvSpPr txBox="1"/>
          <p:nvPr/>
        </p:nvSpPr>
        <p:spPr>
          <a:xfrm>
            <a:off x="825500" y="2414770"/>
            <a:ext cx="882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0.8 </a:t>
            </a:r>
            <a:r>
              <a:rPr lang="en-US" altLang="ja-JP" sz="1800" dirty="0">
                <a:latin typeface="Symbol" pitchFamily="2" charset="2"/>
                <a:ea typeface="Hiragino Maru Gothic Pro W4" panose="020F0400000000000000" pitchFamily="34" charset="-128"/>
                <a:sym typeface="Wingdings" pitchFamily="2" charset="2"/>
              </a:rPr>
              <a:t>m</a:t>
            </a:r>
            <a:r>
              <a:rPr lang="en-US" altLang="ja-JP" sz="18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m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01909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56E513-5D9D-7841-B42B-1005F9A18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899" y="-29515"/>
            <a:ext cx="9458155" cy="905102"/>
          </a:xfrm>
        </p:spPr>
        <p:txBody>
          <a:bodyPr/>
          <a:lstStyle/>
          <a:p>
            <a:r>
              <a:rPr lang="ja-JP" altLang="en-US" sz="3600">
                <a:solidFill>
                  <a:srgbClr val="FFFFFF"/>
                </a:solidFill>
                <a:latin typeface="Candara" panose="020E0502030303020204" pitchFamily="34" charset="0"/>
                <a:ea typeface="ヒラギノ丸ゴ Pro W4"/>
                <a:cs typeface="ヒラギノ丸ゴ Pro W4"/>
              </a:rPr>
              <a:t>実験室での打上げ前の感度較正</a:t>
            </a:r>
            <a:endParaRPr kumimoji="1" lang="ja-JP" altLang="en-US" sz="3600">
              <a:latin typeface="Candara" panose="020E0502030303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BA477AB-70DB-7949-BD4E-07A9FA607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0474"/>
            <a:ext cx="10759440" cy="1423615"/>
          </a:xfrm>
        </p:spPr>
        <p:txBody>
          <a:bodyPr/>
          <a:lstStyle/>
          <a:p>
            <a:r>
              <a:rPr lang="ja-JP" altLang="en-US" sz="24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較正基準光源　</a:t>
            </a:r>
            <a:r>
              <a:rPr lang="en-US" altLang="ja-JP" sz="24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TH lamp / blackbody source @</a:t>
            </a:r>
            <a:r>
              <a:rPr lang="ja-JP" altLang="en-US" sz="24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実験室</a:t>
            </a:r>
            <a:r>
              <a:rPr lang="en-US" altLang="ja-JP" sz="24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 (&lt;2%</a:t>
            </a:r>
            <a:r>
              <a:rPr lang="ja-JP" altLang="en-US" sz="24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の精度を確認済</a:t>
            </a:r>
            <a:r>
              <a:rPr lang="en-US" altLang="ja-JP" sz="24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)</a:t>
            </a:r>
          </a:p>
          <a:p>
            <a:r>
              <a:rPr lang="ja-JP" altLang="en-US" sz="24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違う可視光源の間で</a:t>
            </a:r>
            <a:r>
              <a:rPr lang="en-US" altLang="ja-JP" sz="24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2</a:t>
            </a:r>
            <a:r>
              <a:rPr lang="ja-JP" altLang="en-US" sz="24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倍ほどの差異</a:t>
            </a:r>
            <a:r>
              <a:rPr lang="en-US" altLang="ja-JP" sz="24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 </a:t>
            </a:r>
            <a:r>
              <a:rPr lang="ja-JP" altLang="en-US" sz="24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→</a:t>
            </a:r>
            <a:r>
              <a:rPr lang="en-US" altLang="ja-JP" sz="24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 </a:t>
            </a:r>
            <a:r>
              <a:rPr lang="ja-JP" altLang="en-US" sz="24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調査中</a:t>
            </a:r>
            <a:endParaRPr lang="en-US" altLang="ja-JP" sz="2400" dirty="0">
              <a:latin typeface="Candara" panose="020E0502030303020204" pitchFamily="34" charset="0"/>
              <a:ea typeface="Hiragino Maru Gothic Pro W4" panose="020F0400000000000000" pitchFamily="34" charset="-128"/>
              <a:sym typeface="Wingdings" pitchFamily="2" charset="2"/>
            </a:endParaRPr>
          </a:p>
          <a:p>
            <a:r>
              <a:rPr lang="ja-JP" altLang="en-US" sz="24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最終的には系統誤差</a:t>
            </a:r>
            <a:r>
              <a:rPr lang="en-US" altLang="ja-JP" sz="24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5%</a:t>
            </a:r>
            <a:r>
              <a:rPr lang="ja-JP" altLang="en-US" sz="24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以下の精度で絶対感度較正を行う</a:t>
            </a:r>
            <a:endParaRPr lang="en-US" altLang="ja-JP" sz="2400" dirty="0">
              <a:latin typeface="Candara" panose="020E0502030303020204" pitchFamily="34" charset="0"/>
              <a:ea typeface="Hiragino Maru Gothic Pro W4" panose="020F0400000000000000" pitchFamily="34" charset="-128"/>
              <a:sym typeface="Wingdings" pitchFamily="2" charset="2"/>
            </a:endParaRPr>
          </a:p>
        </p:txBody>
      </p:sp>
      <p:pic>
        <p:nvPicPr>
          <p:cNvPr id="40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E518BB90-5D98-374D-A666-4E31A7E736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2916" y="3135321"/>
            <a:ext cx="5339484" cy="3547250"/>
          </a:xfrm>
          <a:prstGeom prst="rect">
            <a:avLst/>
          </a:prstGeom>
        </p:spPr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1D64776B-91AD-B14E-9CA1-27A7734293D1}"/>
              </a:ext>
            </a:extLst>
          </p:cNvPr>
          <p:cNvSpPr txBox="1">
            <a:spLocks noChangeAspect="1"/>
          </p:cNvSpPr>
          <p:nvPr/>
        </p:nvSpPr>
        <p:spPr>
          <a:xfrm>
            <a:off x="7223872" y="2765989"/>
            <a:ext cx="41343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実験室とフライトの比較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(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測光バンド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)</a:t>
            </a:r>
            <a:endParaRPr lang="ja-JP" altLang="en-US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4" name="左中かっこ 3">
            <a:extLst>
              <a:ext uri="{FF2B5EF4-FFF2-40B4-BE49-F238E27FC236}">
                <a16:creationId xmlns:a16="http://schemas.microsoft.com/office/drawing/2014/main" id="{B56275B4-6E34-A949-AA47-FB29BD4045D6}"/>
              </a:ext>
            </a:extLst>
          </p:cNvPr>
          <p:cNvSpPr/>
          <p:nvPr/>
        </p:nvSpPr>
        <p:spPr>
          <a:xfrm>
            <a:off x="10018771" y="3595364"/>
            <a:ext cx="154004" cy="308008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9EFB311-F2A6-E541-A3F7-900C9BBFC514}"/>
              </a:ext>
            </a:extLst>
          </p:cNvPr>
          <p:cNvSpPr txBox="1"/>
          <p:nvPr/>
        </p:nvSpPr>
        <p:spPr>
          <a:xfrm>
            <a:off x="8695121" y="3583952"/>
            <a:ext cx="13979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実験室</a:t>
            </a:r>
            <a:r>
              <a:rPr lang="en-US" altLang="ja-JP" sz="16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 </a:t>
            </a:r>
            <a:r>
              <a:rPr lang="en-US" altLang="ja-JP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2</a:t>
            </a:r>
            <a:r>
              <a:rPr lang="ja-JP" altLang="en-US" sz="16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種類</a:t>
            </a:r>
            <a:endParaRPr lang="ja-JP" altLang="en-US" sz="160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2BCBF00-E4AC-EA4F-912D-8797BFB63531}"/>
              </a:ext>
            </a:extLst>
          </p:cNvPr>
          <p:cNvSpPr txBox="1"/>
          <p:nvPr/>
        </p:nvSpPr>
        <p:spPr>
          <a:xfrm>
            <a:off x="8522009" y="3909912"/>
            <a:ext cx="13979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フライト</a:t>
            </a:r>
            <a:r>
              <a:rPr lang="en-US" altLang="ja-JP" sz="16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(</a:t>
            </a:r>
            <a:r>
              <a:rPr lang="ja-JP" altLang="en-US" sz="16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星</a:t>
            </a:r>
            <a:r>
              <a:rPr lang="en-US" altLang="ja-JP" sz="16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)</a:t>
            </a:r>
            <a:endParaRPr lang="ja-JP" altLang="en-US" sz="160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83425196-5CD1-834B-AF3F-FCCD8CD81A86}"/>
              </a:ext>
            </a:extLst>
          </p:cNvPr>
          <p:cNvCxnSpPr>
            <a:cxnSpLocks/>
          </p:cNvCxnSpPr>
          <p:nvPr/>
        </p:nvCxnSpPr>
        <p:spPr>
          <a:xfrm flipH="1">
            <a:off x="9869102" y="4055271"/>
            <a:ext cx="313298" cy="319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894E0D7-24E8-2A40-ABBF-5AB172F01EFF}"/>
              </a:ext>
            </a:extLst>
          </p:cNvPr>
          <p:cNvSpPr txBox="1"/>
          <p:nvPr/>
        </p:nvSpPr>
        <p:spPr>
          <a:xfrm>
            <a:off x="9076287" y="3299347"/>
            <a:ext cx="7928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/>
              <a:t>設計値</a:t>
            </a: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A9021041-C2D2-9845-99A7-41061ED76D4C}"/>
              </a:ext>
            </a:extLst>
          </p:cNvPr>
          <p:cNvCxnSpPr>
            <a:cxnSpLocks/>
          </p:cNvCxnSpPr>
          <p:nvPr/>
        </p:nvCxnSpPr>
        <p:spPr>
          <a:xfrm flipH="1">
            <a:off x="9846774" y="3450209"/>
            <a:ext cx="313298" cy="319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図 4">
            <a:extLst>
              <a:ext uri="{FF2B5EF4-FFF2-40B4-BE49-F238E27FC236}">
                <a16:creationId xmlns:a16="http://schemas.microsoft.com/office/drawing/2014/main" id="{FD6C7B63-92C6-6FA2-13E8-B9E5D42A0B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2839749"/>
            <a:ext cx="4841216" cy="354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95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>
            <a:extLst>
              <a:ext uri="{FF2B5EF4-FFF2-40B4-BE49-F238E27FC236}">
                <a16:creationId xmlns:a16="http://schemas.microsoft.com/office/drawing/2014/main" id="{03B421A2-662C-134B-B348-F1AC8D422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9795"/>
            <a:ext cx="4888211" cy="344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F6DEDFB-4150-1C49-88EC-67242CEC6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448" y="3129796"/>
            <a:ext cx="4875835" cy="344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5ED28E-2180-B84C-8246-5DB63889A2F5}"/>
              </a:ext>
            </a:extLst>
          </p:cNvPr>
          <p:cNvSpPr txBox="1"/>
          <p:nvPr/>
        </p:nvSpPr>
        <p:spPr>
          <a:xfrm>
            <a:off x="6748870" y="2637381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フラックスに対する黒体放射フィット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825201-E130-C44B-87B0-C51274ABB1C3}"/>
              </a:ext>
            </a:extLst>
          </p:cNvPr>
          <p:cNvSpPr txBox="1"/>
          <p:nvPr/>
        </p:nvSpPr>
        <p:spPr>
          <a:xfrm>
            <a:off x="609600" y="2637380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等級に対する３次多項式フィット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7753A7FD-BCEC-185E-BCC0-90A7EA993D97}"/>
              </a:ext>
            </a:extLst>
          </p:cNvPr>
          <p:cNvSpPr txBox="1">
            <a:spLocks/>
          </p:cNvSpPr>
          <p:nvPr/>
        </p:nvSpPr>
        <p:spPr>
          <a:xfrm>
            <a:off x="609600" y="177800"/>
            <a:ext cx="10972800" cy="72730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>
                <a:solidFill>
                  <a:srgbClr val="FFFFFF"/>
                </a:solidFill>
                <a:latin typeface="Candara" panose="020E0502030303020204" pitchFamily="34" charset="0"/>
                <a:ea typeface="ヒラギノ丸ゴ Pro W4"/>
                <a:cs typeface="ヒラギノ丸ゴ Pro W4"/>
              </a:rPr>
              <a:t>カタログフラックスからの内挿推定</a:t>
            </a:r>
            <a:endParaRPr lang="ja-JP" altLang="en-US" sz="3600">
              <a:latin typeface="Candara" panose="020E0502030303020204" pitchFamily="34" charset="0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61986615-A4BC-86E7-3107-EB412790BEE3}"/>
              </a:ext>
            </a:extLst>
          </p:cNvPr>
          <p:cNvCxnSpPr/>
          <p:nvPr/>
        </p:nvCxnSpPr>
        <p:spPr>
          <a:xfrm>
            <a:off x="1954512" y="4249978"/>
            <a:ext cx="0" cy="5500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4EEA9E14-13C1-FD65-4298-54A31B270044}"/>
              </a:ext>
            </a:extLst>
          </p:cNvPr>
          <p:cNvCxnSpPr/>
          <p:nvPr/>
        </p:nvCxnSpPr>
        <p:spPr>
          <a:xfrm>
            <a:off x="1598912" y="4434644"/>
            <a:ext cx="0" cy="550087"/>
          </a:xfrm>
          <a:prstGeom prst="straightConnector1">
            <a:avLst/>
          </a:prstGeom>
          <a:ln w="28575">
            <a:solidFill>
              <a:srgbClr val="0432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EDE75BD-9603-3DE7-97F8-2754D2A726AB}"/>
              </a:ext>
            </a:extLst>
          </p:cNvPr>
          <p:cNvSpPr txBox="1"/>
          <p:nvPr/>
        </p:nvSpPr>
        <p:spPr>
          <a:xfrm>
            <a:off x="370775" y="1218203"/>
            <a:ext cx="8153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CIBERE-2</a:t>
            </a:r>
            <a:r>
              <a:rPr lang="ja-JP" altLang="en-US" sz="28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バンドでのカタログフラックスは</a:t>
            </a:r>
            <a:r>
              <a:rPr lang="en-US" altLang="ja-JP" sz="28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 </a:t>
            </a:r>
          </a:p>
          <a:p>
            <a:r>
              <a:rPr lang="en-US" altLang="ja-JP" sz="28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B,V (Tyco), G (Gaia), J,H,K (2MASS) </a:t>
            </a:r>
            <a:r>
              <a:rPr lang="ja-JP" altLang="en-US" sz="28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バンドから内挿</a:t>
            </a:r>
            <a:endParaRPr lang="en-US" altLang="ja-JP" sz="2800" dirty="0">
              <a:latin typeface="Candara" panose="020E0502030303020204" pitchFamily="34" charset="0"/>
              <a:ea typeface="Hiragino Maru Gothic Pro W4" panose="020F0400000000000000" pitchFamily="34" charset="-128"/>
              <a:sym typeface="Wingdings" pitchFamily="2" charset="2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CAB6F7E-C831-080A-64BC-A8E2FD308AF2}"/>
              </a:ext>
            </a:extLst>
          </p:cNvPr>
          <p:cNvSpPr txBox="1"/>
          <p:nvPr/>
        </p:nvSpPr>
        <p:spPr>
          <a:xfrm>
            <a:off x="1731054" y="3902847"/>
            <a:ext cx="882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0.8 </a:t>
            </a:r>
            <a:r>
              <a:rPr lang="en-US" altLang="ja-JP" sz="1800" dirty="0">
                <a:latin typeface="Symbol" pitchFamily="2" charset="2"/>
                <a:ea typeface="Hiragino Maru Gothic Pro W4" panose="020F0400000000000000" pitchFamily="34" charset="-128"/>
                <a:sym typeface="Wingdings" pitchFamily="2" charset="2"/>
              </a:rPr>
              <a:t>m</a:t>
            </a:r>
            <a:r>
              <a:rPr lang="en-US" altLang="ja-JP" sz="18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m</a:t>
            </a:r>
            <a:endParaRPr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B6D6C0D-22F3-CBC9-DC27-CFF0794F34B8}"/>
              </a:ext>
            </a:extLst>
          </p:cNvPr>
          <p:cNvSpPr txBox="1"/>
          <p:nvPr/>
        </p:nvSpPr>
        <p:spPr>
          <a:xfrm>
            <a:off x="1061995" y="4089942"/>
            <a:ext cx="882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0.6 </a:t>
            </a:r>
            <a:r>
              <a:rPr lang="en-US" altLang="ja-JP" sz="1800" dirty="0">
                <a:latin typeface="Symbol" pitchFamily="2" charset="2"/>
                <a:ea typeface="Hiragino Maru Gothic Pro W4" panose="020F0400000000000000" pitchFamily="34" charset="-128"/>
                <a:sym typeface="Wingdings" pitchFamily="2" charset="2"/>
              </a:rPr>
              <a:t>m</a:t>
            </a:r>
            <a:r>
              <a:rPr lang="en-US" altLang="ja-JP" sz="18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m</a:t>
            </a:r>
            <a:endParaRPr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84001099-94A0-CF5C-2FD8-2929062CC929}"/>
              </a:ext>
            </a:extLst>
          </p:cNvPr>
          <p:cNvCxnSpPr>
            <a:cxnSpLocks/>
          </p:cNvCxnSpPr>
          <p:nvPr/>
        </p:nvCxnSpPr>
        <p:spPr>
          <a:xfrm flipV="1">
            <a:off x="7752543" y="4748382"/>
            <a:ext cx="0" cy="5317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73D866A1-7D9B-7D53-79D6-5770E296AE1F}"/>
              </a:ext>
            </a:extLst>
          </p:cNvPr>
          <p:cNvCxnSpPr>
            <a:cxnSpLocks/>
          </p:cNvCxnSpPr>
          <p:nvPr/>
        </p:nvCxnSpPr>
        <p:spPr>
          <a:xfrm flipV="1">
            <a:off x="7326230" y="4584052"/>
            <a:ext cx="0" cy="531797"/>
          </a:xfrm>
          <a:prstGeom prst="straightConnector1">
            <a:avLst/>
          </a:prstGeom>
          <a:ln w="28575">
            <a:solidFill>
              <a:srgbClr val="0432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2326C31-9665-D59B-D90D-E3BF6653F15F}"/>
              </a:ext>
            </a:extLst>
          </p:cNvPr>
          <p:cNvSpPr txBox="1"/>
          <p:nvPr/>
        </p:nvSpPr>
        <p:spPr>
          <a:xfrm>
            <a:off x="7413682" y="5280179"/>
            <a:ext cx="882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0.8 </a:t>
            </a:r>
            <a:r>
              <a:rPr lang="en-US" altLang="ja-JP" sz="1800" dirty="0">
                <a:latin typeface="Symbol" pitchFamily="2" charset="2"/>
                <a:ea typeface="Hiragino Maru Gothic Pro W4" panose="020F0400000000000000" pitchFamily="34" charset="-128"/>
                <a:sym typeface="Wingdings" pitchFamily="2" charset="2"/>
              </a:rPr>
              <a:t>m</a:t>
            </a:r>
            <a:r>
              <a:rPr lang="en-US" altLang="ja-JP" sz="18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m</a:t>
            </a:r>
            <a:endParaRPr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8081EF3-7C77-E1F1-3327-7B7A1937F937}"/>
              </a:ext>
            </a:extLst>
          </p:cNvPr>
          <p:cNvSpPr txBox="1"/>
          <p:nvPr/>
        </p:nvSpPr>
        <p:spPr>
          <a:xfrm>
            <a:off x="6748870" y="5054266"/>
            <a:ext cx="882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0.6 </a:t>
            </a:r>
            <a:r>
              <a:rPr lang="en-US" altLang="ja-JP" sz="1800" dirty="0">
                <a:latin typeface="Symbol" pitchFamily="2" charset="2"/>
                <a:ea typeface="Hiragino Maru Gothic Pro W4" panose="020F0400000000000000" pitchFamily="34" charset="-128"/>
                <a:sym typeface="Wingdings" pitchFamily="2" charset="2"/>
              </a:rPr>
              <a:t>m</a:t>
            </a:r>
            <a:r>
              <a:rPr lang="en-US" altLang="ja-JP" sz="1800" dirty="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m</a:t>
            </a:r>
            <a:endParaRPr lang="ja-JP" altLang="en-US"/>
          </a:p>
        </p:txBody>
      </p:sp>
      <p:sp>
        <p:nvSpPr>
          <p:cNvPr id="32" name="右矢印 31">
            <a:extLst>
              <a:ext uri="{FF2B5EF4-FFF2-40B4-BE49-F238E27FC236}">
                <a16:creationId xmlns:a16="http://schemas.microsoft.com/office/drawing/2014/main" id="{07AE8F57-9888-D33D-FB8D-426BE299FA69}"/>
              </a:ext>
            </a:extLst>
          </p:cNvPr>
          <p:cNvSpPr/>
          <p:nvPr/>
        </p:nvSpPr>
        <p:spPr>
          <a:xfrm>
            <a:off x="8458201" y="1370172"/>
            <a:ext cx="506946" cy="469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24DE2A7-8DB1-3F88-34F3-DF9A1BF5972F}"/>
              </a:ext>
            </a:extLst>
          </p:cNvPr>
          <p:cNvSpPr txBox="1"/>
          <p:nvPr/>
        </p:nvSpPr>
        <p:spPr>
          <a:xfrm>
            <a:off x="9106683" y="1278850"/>
            <a:ext cx="2748598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800">
                <a:latin typeface="Candara" panose="020E0502030303020204" pitchFamily="34" charset="0"/>
                <a:ea typeface="Hiragino Maru Gothic Pro W4" panose="020F0400000000000000" pitchFamily="34" charset="-128"/>
                <a:sym typeface="Wingdings" pitchFamily="2" charset="2"/>
              </a:rPr>
              <a:t>不定性低減には分光観測が必要</a:t>
            </a:r>
            <a:endParaRPr lang="ja-JP" altLang="en-US" sz="2800"/>
          </a:p>
        </p:txBody>
      </p:sp>
    </p:spTree>
    <p:extLst>
      <p:ext uri="{BB962C8B-B14F-4D97-AF65-F5344CB8AC3E}">
        <p14:creationId xmlns:p14="http://schemas.microsoft.com/office/powerpoint/2010/main" val="1768729424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19641</TotalTime>
  <Words>878</Words>
  <Application>Microsoft Macintosh PowerPoint</Application>
  <PresentationFormat>ワイド画面</PresentationFormat>
  <Paragraphs>163</Paragraphs>
  <Slides>14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4" baseType="lpstr">
      <vt:lpstr>HGPｺﾞｼｯｸE</vt:lpstr>
      <vt:lpstr>Hiragino Maru Gothic Pro W4</vt:lpstr>
      <vt:lpstr>MS PGothic</vt:lpstr>
      <vt:lpstr>ヒラギノ丸ゴ Pro W4</vt:lpstr>
      <vt:lpstr>ヒラギノ丸ゴ ProN W4</vt:lpstr>
      <vt:lpstr>Arial</vt:lpstr>
      <vt:lpstr>Calibri</vt:lpstr>
      <vt:lpstr>Candara</vt:lpstr>
      <vt:lpstr>Symbol</vt:lpstr>
      <vt:lpstr>ホワイト</vt:lpstr>
      <vt:lpstr>    なゆたユーザーズミーティング2022  ロケット実験CIBER-2の上空での感度較正を目的とする星の絶対フラックス測定  (共同研究観測)</vt:lpstr>
      <vt:lpstr>観測目的</vt:lpstr>
      <vt:lpstr>CIBER-2の目的：CIB近赤外超過の解明</vt:lpstr>
      <vt:lpstr>NASA観測ロケット実験 CIBER-2</vt:lpstr>
      <vt:lpstr>CIBER-2の測光バンド</vt:lpstr>
      <vt:lpstr>観測された空の明るさ</vt:lpstr>
      <vt:lpstr>CIBER-2の飛行中に検出された星</vt:lpstr>
      <vt:lpstr>実験室での打上げ前の感度較正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JAXA/ISAS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小さなロケットが宇宙暗黒時代に迫る！</dc:title>
  <dc:creator>松浦 周二</dc:creator>
  <cp:lastModifiedBy>松浦　周二</cp:lastModifiedBy>
  <cp:revision>1602</cp:revision>
  <dcterms:created xsi:type="dcterms:W3CDTF">2011-07-07T02:23:30Z</dcterms:created>
  <dcterms:modified xsi:type="dcterms:W3CDTF">2022-07-25T06:44:38Z</dcterms:modified>
</cp:coreProperties>
</file>