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22" r:id="rId3"/>
    <p:sldId id="329" r:id="rId4"/>
    <p:sldId id="330" r:id="rId5"/>
    <p:sldId id="260" r:id="rId6"/>
    <p:sldId id="259" r:id="rId7"/>
    <p:sldId id="340" r:id="rId8"/>
    <p:sldId id="337" r:id="rId9"/>
    <p:sldId id="338" r:id="rId10"/>
    <p:sldId id="341" r:id="rId11"/>
    <p:sldId id="339" r:id="rId12"/>
    <p:sldId id="268" r:id="rId13"/>
    <p:sldId id="343" r:id="rId14"/>
    <p:sldId id="33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63"/>
    <p:restoredTop sz="94690"/>
  </p:normalViewPr>
  <p:slideViewPr>
    <p:cSldViewPr snapToGrid="0" snapToObjects="1">
      <p:cViewPr varScale="1">
        <p:scale>
          <a:sx n="95" d="100"/>
          <a:sy n="95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7F8F-9FB5-594C-9C16-20B48C74DE0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40F0-9737-534D-A3DB-B814AEAB67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8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A5ADA-FE9D-9649-B4C1-18C0C5A7068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50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A5ADA-FE9D-9649-B4C1-18C0C5A7068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3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A5ADA-FE9D-9649-B4C1-18C0C5A7068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70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E40F0-9737-534D-A3DB-B814AEAB67E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21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E40F0-9737-534D-A3DB-B814AEAB67E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0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E40F0-9737-534D-A3DB-B814AEAB67E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4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D9CE9-46A8-4B49-A500-8861F92EE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E3F0F2-8F80-BA45-846D-829830B02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36F845-CE7D-4946-AC06-64E16409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783B4C-5BCD-D04A-9E35-84DBFFBC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8A0B00-0CB1-674F-89A0-0B0AEE4C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3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874AE-5782-A247-81AD-D847DF39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C8EC2A-AE48-714C-BDD1-836214370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D6B8D3-FF97-8242-92C4-6719652A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06C07-23B0-624E-B49E-CCD18343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5D2410-76D4-134F-A528-8D1AAC38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48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46F3404-89F6-5C4F-AA1E-D93806378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661824-10BF-374A-82A0-2508156F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06B2D-DB5A-6147-AC21-6CC73327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65570B-FA08-7B45-8249-A2A36D05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21E3CC-3B8A-034D-B5D8-DD02E95D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56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791A8-FDD4-A04C-AB49-3971924B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4C97A1-A975-9E44-87F6-47FFEF71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206E66-A4F4-F34A-81B9-AFE898E8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8D3D3F-7545-9D45-9F04-58A43B0C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348449-200D-B644-AD61-3875485D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0AB5FD-37C2-994A-A923-FC4C51F0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01E60E-E0CC-D04B-8FE9-EBF4A615B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921F2B-39BF-CB48-B5B9-68F41E6A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510922-4543-CA45-854B-393BD220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277A32-6588-A04A-8C95-D725213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66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C42D76-3E46-8B4B-8B41-D238BAAF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F6C473-2BBD-E74E-AB1F-D10C5807D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101472-BDFF-D444-8EF1-ACA0D93D2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2BB56E-676B-054E-887C-B0611E9E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C6AC08-4B20-654C-A5F4-5F598FE0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44901A-A709-EE40-8789-8627A6A8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45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F2DA71-F0A1-934E-B792-CC74AE65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172930-15DB-994A-8CB6-CA493A0DE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E244A7-105D-144F-AD07-A8DE2F322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436897C-A03B-904B-8E73-C372353E1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DB7CD68-3128-BF4D-B822-05BD35B54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715447-6F3C-C943-AA7F-4E6F29EF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FAE6C74-3526-DC45-8B4B-09112538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3AF626-5294-A44B-84B5-78EB24B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4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12DF5A-EAA9-5647-92FC-F71FB10D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401635-D156-634F-BBA7-FEBF1990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ACFF008-5E65-1E49-A326-595C7378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1B8211-E92A-D34C-A8D2-98DAE5B7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03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354EB38-7542-C74F-A71A-22228D70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CF596D-2158-2145-AC52-787DAB43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CBE442-BD8E-4047-B2CB-6CD50B20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7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A00C68-7B3A-5F4C-9BFF-F937D4C3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3A360C-D921-8243-A584-2D5F40B5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CBE0DC-3F5C-974D-90A7-8F99A13DB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EFE409-3053-EB4A-AC02-CC6BBF7C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39D236-1B22-8340-AD26-2E57F569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63D2AA-2F96-7447-8827-99537F62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46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70D99B-8000-BF4B-B3BE-548D076F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C508D8-F0CA-BD4D-889F-65F21ACDE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84D1DC-8AE7-CB4C-9239-7CE04308C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1BE1AC-AC2A-E544-A505-022B1AB8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E0F547-60B8-B548-B6FA-31E6A628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CC32A0-8034-2448-9BF2-18822FD8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85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04B85B-A2BA-1E4F-BE3D-82847FB5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B7C5B3-C2FF-BB40-AC10-7BD2F39DE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F7E90-DC8E-0948-AE64-D029FA2B9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197E-2FB8-8744-A472-C48BD5A3377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B931D6-F451-F44C-A64A-6186F638C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4E9383-AC76-324E-B6CE-C8F2BB14B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6B2-6C20-7F48-B475-BB787420C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26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CE05C-6CE6-EE44-AC5C-E3FF75BC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22363"/>
            <a:ext cx="12192000" cy="2387600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なゆた望遠鏡</a:t>
            </a:r>
            <a:r>
              <a:rPr kumimoji="1" lang="en-US" altLang="ja-JP" sz="5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NIC</a:t>
            </a:r>
            <a:r>
              <a:rPr kumimoji="1" lang="ja-JP" altLang="en-US" sz="54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による</a:t>
            </a:r>
            <a:br>
              <a:rPr kumimoji="1" lang="en-US" altLang="ja-JP" sz="5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</a:br>
            <a:r>
              <a:rPr kumimoji="1" lang="ja-JP" altLang="en-US" sz="5400">
                <a:latin typeface="Hiragino Sans W4" panose="020B0400000000000000" pitchFamily="34" charset="-128"/>
                <a:ea typeface="Hiragino Sans W4" panose="020B0400000000000000" pitchFamily="34" charset="-128"/>
              </a:rPr>
              <a:t>遠方クェーサーの変光調査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5065B4-C971-3F4E-975A-31417109F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0700"/>
            <a:ext cx="9144000" cy="351397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関根章太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M2 (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早稲田大学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endParaRPr kumimoji="1" lang="ja-JP" altLang="en-US" sz="20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C9BBB5-4F25-084A-8C8E-7895B07287DE}"/>
              </a:ext>
            </a:extLst>
          </p:cNvPr>
          <p:cNvSpPr txBox="1"/>
          <p:nvPr/>
        </p:nvSpPr>
        <p:spPr>
          <a:xfrm>
            <a:off x="3857246" y="4442975"/>
            <a:ext cx="456246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共同研究者　井上昭雄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(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早稲田大学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</a:p>
          <a:p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　　　　　斎藤智樹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(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兵庫県立大学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</a:p>
          <a:p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　　　　　山中郷史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(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鳥羽商船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15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A6AA6-2BB0-C44A-8659-635B1B4D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ULAS</a:t>
            </a:r>
            <a:r>
              <a:rPr kumimoji="1"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J1342+0928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91D22-C7B6-7748-95AF-FE0A7924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8554"/>
            <a:ext cx="10515600" cy="20632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J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バンドの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2017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→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2019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は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1.36σ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の減光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H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バンドの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2020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→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2021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は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1.50σ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の減光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→有意な変光とは言いづらい</a:t>
            </a:r>
            <a:endParaRPr kumimoji="1" lang="ja-JP" altLang="en-US" sz="20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82817F-BF7C-9D4F-9965-ADACFCA8BAF8}"/>
              </a:ext>
            </a:extLst>
          </p:cNvPr>
          <p:cNvCxnSpPr/>
          <p:nvPr/>
        </p:nvCxnSpPr>
        <p:spPr>
          <a:xfrm>
            <a:off x="0" y="143033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3A7C779-7198-8A47-9951-A7E841B84ECE}"/>
              </a:ext>
            </a:extLst>
          </p:cNvPr>
          <p:cNvGrpSpPr/>
          <p:nvPr/>
        </p:nvGrpSpPr>
        <p:grpSpPr>
          <a:xfrm>
            <a:off x="0" y="1442191"/>
            <a:ext cx="12192000" cy="3048000"/>
            <a:chOff x="0" y="1442191"/>
            <a:chExt cx="12192000" cy="3048000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2BE9D32-F4C3-5841-8050-02DC4142F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42191"/>
              <a:ext cx="12192000" cy="3048000"/>
            </a:xfrm>
            <a:prstGeom prst="rect">
              <a:avLst/>
            </a:prstGeom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4902C863-2001-B04F-A2A4-7E4497066BBC}"/>
                </a:ext>
              </a:extLst>
            </p:cNvPr>
            <p:cNvGrpSpPr/>
            <p:nvPr/>
          </p:nvGrpSpPr>
          <p:grpSpPr>
            <a:xfrm>
              <a:off x="3249705" y="2825288"/>
              <a:ext cx="3870512" cy="428900"/>
              <a:chOff x="3249705" y="2825288"/>
              <a:chExt cx="3870512" cy="428900"/>
            </a:xfrm>
          </p:grpSpPr>
          <p:cxnSp>
            <p:nvCxnSpPr>
              <p:cNvPr id="12" name="直線矢印コネクタ 11">
                <a:extLst>
                  <a:ext uri="{FF2B5EF4-FFF2-40B4-BE49-F238E27FC236}">
                    <a16:creationId xmlns:a16="http://schemas.microsoft.com/office/drawing/2014/main" id="{C2137527-D49B-744B-9691-280F7BDD42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9705" y="2999636"/>
                <a:ext cx="179295" cy="2545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3E1F4900-B80D-644E-BF74-A889E2C370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8181" y="2825288"/>
                <a:ext cx="372036" cy="4289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2DB7D1E-F282-2947-8B0B-BB1972011089}"/>
              </a:ext>
            </a:extLst>
          </p:cNvPr>
          <p:cNvSpPr txBox="1"/>
          <p:nvPr/>
        </p:nvSpPr>
        <p:spPr>
          <a:xfrm>
            <a:off x="0" y="6536324"/>
            <a:ext cx="31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rPr>
              <a:t>注</a:t>
            </a:r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r>
              <a:rPr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rPr>
              <a:t>等級の下限値はノイズの</a:t>
            </a:r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3σ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D2D6D4B-3A9D-3C45-8A3F-13637ED56EE4}"/>
              </a:ext>
            </a:extLst>
          </p:cNvPr>
          <p:cNvSpPr txBox="1"/>
          <p:nvPr/>
        </p:nvSpPr>
        <p:spPr>
          <a:xfrm>
            <a:off x="2574279" y="3278619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</a:t>
            </a:r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36</a:t>
            </a:r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7B56E68-8C93-5442-8A12-EDA14F15A5EB}"/>
              </a:ext>
            </a:extLst>
          </p:cNvPr>
          <p:cNvSpPr txBox="1"/>
          <p:nvPr/>
        </p:nvSpPr>
        <p:spPr>
          <a:xfrm>
            <a:off x="6265496" y="3254188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1.50σ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97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A6AA6-2BB0-C44A-8659-635B1B4D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誤差の改善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91D22-C7B6-7748-95AF-FE0A7924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3358"/>
            <a:ext cx="10515600" cy="20206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ゼロ点補正誤差は撮像枚数の増加に対して、変化が見られない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周辺星補正誤差は撮像枚数が増加するにつれて、小さくなっていく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→撮像枚数を増やしたり、</a:t>
            </a:r>
            <a:r>
              <a:rPr lang="en-US" altLang="ja-JP" sz="2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uberalibration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で改善していく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82817F-BF7C-9D4F-9965-ADACFCA8BAF8}"/>
              </a:ext>
            </a:extLst>
          </p:cNvPr>
          <p:cNvCxnSpPr/>
          <p:nvPr/>
        </p:nvCxnSpPr>
        <p:spPr>
          <a:xfrm>
            <a:off x="0" y="143033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6878820F-1D96-904B-AA59-0E2543921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1458914"/>
            <a:ext cx="9982199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ディザリングの誤差への影響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7350" y="1143000"/>
                <a:ext cx="10576449" cy="5448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buFont typeface="Wingdings" pitchFamily="2" charset="2"/>
                  <a:buChar char="n"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ディザリング点数の変更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・</a:t>
                </a:r>
                <a:r>
                  <a:rPr lang="en-US" altLang="ja-JP" sz="1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NIC</a:t>
                </a: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の</a:t>
                </a:r>
                <a:r>
                  <a:rPr lang="en-US" altLang="ja-JP" sz="1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CCD</a:t>
                </a: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は</a:t>
                </a:r>
                <a:r>
                  <a:rPr lang="en-US" altLang="ja-JP" sz="1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4</a:t>
                </a: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つのチャンネルで構成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　チャンネルごとの感度ムラの影響をなくすため、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　</a:t>
                </a:r>
                <a:r>
                  <a:rPr lang="en-US" altLang="ja-JP" sz="1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1</a:t>
                </a: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つのチャンネルにターゲット光を落とす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→ディザリング点数を減らし、半径を小さくする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・</a:t>
                </a:r>
                <a:r>
                  <a:rPr lang="en-US" altLang="ja-JP" sz="1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2021</a:t>
                </a: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年からディザリング点数を</a:t>
                </a:r>
                <a:r>
                  <a:rPr lang="en-US" altLang="ja-JP" sz="1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8</a:t>
                </a: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点に変更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buFont typeface="Wingdings" pitchFamily="2" charset="2"/>
                  <a:buChar char="n"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誤差への影響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・撮像枚数の</a:t>
                </a:r>
                <a14:m>
                  <m:oMath xmlns:m="http://schemas.openxmlformats.org/officeDocument/2006/math">
                    <m:r>
                      <a:rPr lang="en-US" altLang="ja-JP" sz="1800" b="0" i="0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ja-JP" altLang="en-US" sz="180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radPr>
                      <m:deg/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𝑛</m:t>
                        </m:r>
                      </m:e>
                    </m:rad>
                  </m:oMath>
                </a14:m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倍で小さくなる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・枚数の差を考慮し、比較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7350" y="1143000"/>
                <a:ext cx="10576449" cy="5448300"/>
              </a:xfrm>
              <a:blipFill>
                <a:blip r:embed="rId3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0FD903E-044B-6B41-84EB-27BE8CCFBB17}"/>
              </a:ext>
            </a:extLst>
          </p:cNvPr>
          <p:cNvGrpSpPr/>
          <p:nvPr/>
        </p:nvGrpSpPr>
        <p:grpSpPr>
          <a:xfrm>
            <a:off x="6870721" y="1272275"/>
            <a:ext cx="2665465" cy="2298840"/>
            <a:chOff x="7643123" y="1511923"/>
            <a:chExt cx="2923132" cy="2554892"/>
          </a:xfrm>
        </p:grpSpPr>
        <p:pic>
          <p:nvPicPr>
            <p:cNvPr id="11" name="図 10" descr="グラフ&#10;&#10;自動的に生成された説明">
              <a:extLst>
                <a:ext uri="{FF2B5EF4-FFF2-40B4-BE49-F238E27FC236}">
                  <a16:creationId xmlns:a16="http://schemas.microsoft.com/office/drawing/2014/main" id="{D7E838A7-0A3D-4D4E-B830-B293B7925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3123" y="1511923"/>
              <a:ext cx="2923132" cy="2170101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3A7B4DB-84F8-A64F-96E8-003C93A78C1F}"/>
                </a:ext>
              </a:extLst>
            </p:cNvPr>
            <p:cNvSpPr txBox="1"/>
            <p:nvPr/>
          </p:nvSpPr>
          <p:spPr>
            <a:xfrm>
              <a:off x="8059214" y="3690552"/>
              <a:ext cx="2080022" cy="376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10</a:t>
              </a:r>
              <a:r>
                <a:rPr kumimoji="1" lang="ja-JP" altLang="en-US" sz="160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点ディザリング</a:t>
              </a: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5E90DF95-E26A-6C43-97BF-97CDEA896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147" y="3514248"/>
            <a:ext cx="4679469" cy="3119646"/>
          </a:xfrm>
          <a:prstGeom prst="rect">
            <a:avLst/>
          </a:prstGeom>
        </p:spPr>
      </p:pic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A8A3C9C-7D25-8146-9D06-9657280D537B}"/>
              </a:ext>
            </a:extLst>
          </p:cNvPr>
          <p:cNvGrpSpPr/>
          <p:nvPr/>
        </p:nvGrpSpPr>
        <p:grpSpPr>
          <a:xfrm>
            <a:off x="9550004" y="1322244"/>
            <a:ext cx="1987082" cy="2295739"/>
            <a:chOff x="10000555" y="1318123"/>
            <a:chExt cx="1987082" cy="2295739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001F19C8-6825-0445-BC38-0FBF70311682}"/>
                </a:ext>
              </a:extLst>
            </p:cNvPr>
            <p:cNvGrpSpPr/>
            <p:nvPr/>
          </p:nvGrpSpPr>
          <p:grpSpPr>
            <a:xfrm>
              <a:off x="10000555" y="1318123"/>
              <a:ext cx="1987082" cy="1936108"/>
              <a:chOff x="5280830" y="2580872"/>
              <a:chExt cx="2170858" cy="2158913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472C1CE5-8A32-A048-BB6F-D16FAFB59F93}"/>
                  </a:ext>
                </a:extLst>
              </p:cNvPr>
              <p:cNvGrpSpPr/>
              <p:nvPr/>
            </p:nvGrpSpPr>
            <p:grpSpPr>
              <a:xfrm>
                <a:off x="5280830" y="2580872"/>
                <a:ext cx="2170858" cy="2158913"/>
                <a:chOff x="5280830" y="2580757"/>
                <a:chExt cx="2170858" cy="2160387"/>
              </a:xfrm>
            </p:grpSpPr>
            <p:grpSp>
              <p:nvGrpSpPr>
                <p:cNvPr id="34" name="グループ化 33">
                  <a:extLst>
                    <a:ext uri="{FF2B5EF4-FFF2-40B4-BE49-F238E27FC236}">
                      <a16:creationId xmlns:a16="http://schemas.microsoft.com/office/drawing/2014/main" id="{3462AE07-2C43-AA4F-A458-043D0F5B1CC5}"/>
                    </a:ext>
                  </a:extLst>
                </p:cNvPr>
                <p:cNvGrpSpPr/>
                <p:nvPr/>
              </p:nvGrpSpPr>
              <p:grpSpPr>
                <a:xfrm rot="20930267">
                  <a:off x="5328325" y="2580757"/>
                  <a:ext cx="2123363" cy="2160387"/>
                  <a:chOff x="8776080" y="4398591"/>
                  <a:chExt cx="2123363" cy="2160387"/>
                </a:xfrm>
              </p:grpSpPr>
              <p:grpSp>
                <p:nvGrpSpPr>
                  <p:cNvPr id="36" name="グループ化 35">
                    <a:extLst>
                      <a:ext uri="{FF2B5EF4-FFF2-40B4-BE49-F238E27FC236}">
                        <a16:creationId xmlns:a16="http://schemas.microsoft.com/office/drawing/2014/main" id="{3CE365C2-39E3-4247-886F-35F06F76B69F}"/>
                      </a:ext>
                    </a:extLst>
                  </p:cNvPr>
                  <p:cNvGrpSpPr/>
                  <p:nvPr/>
                </p:nvGrpSpPr>
                <p:grpSpPr>
                  <a:xfrm>
                    <a:off x="8776080" y="4398591"/>
                    <a:ext cx="2123363" cy="2160387"/>
                    <a:chOff x="7874759" y="3909910"/>
                    <a:chExt cx="2123363" cy="2160387"/>
                  </a:xfrm>
                </p:grpSpPr>
                <p:sp>
                  <p:nvSpPr>
                    <p:cNvPr id="43" name="円/楕円 42">
                      <a:extLst>
                        <a:ext uri="{FF2B5EF4-FFF2-40B4-BE49-F238E27FC236}">
                          <a16:creationId xmlns:a16="http://schemas.microsoft.com/office/drawing/2014/main" id="{2A5C230A-0C06-FB4A-8C57-4B9EFC6D0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4759" y="3933968"/>
                      <a:ext cx="2047164" cy="204375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" name="円/楕円 43">
                      <a:extLst>
                        <a:ext uri="{FF2B5EF4-FFF2-40B4-BE49-F238E27FC236}">
                          <a16:creationId xmlns:a16="http://schemas.microsoft.com/office/drawing/2014/main" id="{348D9364-2FF1-B049-8EF9-4CCCA3F6C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5722" y="4879644"/>
                      <a:ext cx="152400" cy="15240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" name="円/楕円 44">
                      <a:extLst>
                        <a:ext uri="{FF2B5EF4-FFF2-40B4-BE49-F238E27FC236}">
                          <a16:creationId xmlns:a16="http://schemas.microsoft.com/office/drawing/2014/main" id="{DD68A434-5298-694B-8E3B-576852A45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22140" y="4879644"/>
                      <a:ext cx="152400" cy="15240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" name="円/楕円 45">
                      <a:extLst>
                        <a:ext uri="{FF2B5EF4-FFF2-40B4-BE49-F238E27FC236}">
                          <a16:creationId xmlns:a16="http://schemas.microsoft.com/office/drawing/2014/main" id="{C5669C1A-DA0A-AA49-AB60-7B9CCE58D49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955644" y="5414966"/>
                      <a:ext cx="172138" cy="180467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7" name="円/楕円 46">
                      <a:extLst>
                        <a:ext uri="{FF2B5EF4-FFF2-40B4-BE49-F238E27FC236}">
                          <a16:creationId xmlns:a16="http://schemas.microsoft.com/office/drawing/2014/main" id="{BC980C6A-BB35-8349-85E5-2DA890277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65434" y="5905505"/>
                      <a:ext cx="149956" cy="1647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8" name="円/楕円 47">
                      <a:extLst>
                        <a:ext uri="{FF2B5EF4-FFF2-40B4-BE49-F238E27FC236}">
                          <a16:creationId xmlns:a16="http://schemas.microsoft.com/office/drawing/2014/main" id="{5A3EDE2A-C6DF-2448-920B-D2DCCF969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57497" y="5688572"/>
                      <a:ext cx="148153" cy="17095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" name="円/楕円 48">
                      <a:extLst>
                        <a:ext uri="{FF2B5EF4-FFF2-40B4-BE49-F238E27FC236}">
                          <a16:creationId xmlns:a16="http://schemas.microsoft.com/office/drawing/2014/main" id="{D71B4FBF-C84A-C14D-A074-E6DE6C0C14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64243" y="4097041"/>
                      <a:ext cx="152400" cy="15240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" name="円/楕円 49">
                      <a:extLst>
                        <a:ext uri="{FF2B5EF4-FFF2-40B4-BE49-F238E27FC236}">
                          <a16:creationId xmlns:a16="http://schemas.microsoft.com/office/drawing/2014/main" id="{C869FDC7-1EC6-4843-8404-2F68E9801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901" y="3909910"/>
                      <a:ext cx="152400" cy="15240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37" name="直線コネクタ 36">
                    <a:extLst>
                      <a:ext uri="{FF2B5EF4-FFF2-40B4-BE49-F238E27FC236}">
                        <a16:creationId xmlns:a16="http://schemas.microsoft.com/office/drawing/2014/main" id="{8F8C2579-C010-3249-A605-0FC1941BE2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69733" flipH="1">
                    <a:off x="9883970" y="4576867"/>
                    <a:ext cx="478306" cy="92362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>
                    <a:extLst>
                      <a:ext uri="{FF2B5EF4-FFF2-40B4-BE49-F238E27FC236}">
                        <a16:creationId xmlns:a16="http://schemas.microsoft.com/office/drawing/2014/main" id="{7BD7088D-5F77-8C4F-8818-9F7F6CC569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69733">
                    <a:off x="9428655" y="4465506"/>
                    <a:ext cx="466106" cy="94282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>
                    <a:extLst>
                      <a:ext uri="{FF2B5EF4-FFF2-40B4-BE49-F238E27FC236}">
                        <a16:creationId xmlns:a16="http://schemas.microsoft.com/office/drawing/2014/main" id="{62D168AA-465B-7742-8CD8-468DBAFD95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69733">
                    <a:off x="8850785" y="5141461"/>
                    <a:ext cx="977923" cy="2103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>
                    <a:extLst>
                      <a:ext uri="{FF2B5EF4-FFF2-40B4-BE49-F238E27FC236}">
                        <a16:creationId xmlns:a16="http://schemas.microsoft.com/office/drawing/2014/main" id="{8AD8E030-B2D5-D54C-8C04-047CC81A15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69733" flipH="1">
                    <a:off x="9010951" y="5367510"/>
                    <a:ext cx="726760" cy="70516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>
                    <a:extLst>
                      <a:ext uri="{FF2B5EF4-FFF2-40B4-BE49-F238E27FC236}">
                        <a16:creationId xmlns:a16="http://schemas.microsoft.com/office/drawing/2014/main" id="{23F75A2D-2258-B24A-851E-134E73FB9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69733" flipH="1" flipV="1">
                    <a:off x="9726147" y="5514041"/>
                    <a:ext cx="783850" cy="6775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コネクタ 41">
                    <a:extLst>
                      <a:ext uri="{FF2B5EF4-FFF2-40B4-BE49-F238E27FC236}">
                        <a16:creationId xmlns:a16="http://schemas.microsoft.com/office/drawing/2014/main" id="{47CB2339-4D76-4D4E-AD07-684CDE364923}"/>
                      </a:ext>
                    </a:extLst>
                  </p:cNvPr>
                  <p:cNvCxnSpPr>
                    <a:cxnSpLocks/>
                    <a:stCxn id="43" idx="6"/>
                  </p:cNvCxnSpPr>
                  <p:nvPr/>
                </p:nvCxnSpPr>
                <p:spPr>
                  <a:xfrm flipH="1">
                    <a:off x="9809329" y="5444525"/>
                    <a:ext cx="101391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円/楕円 34">
                  <a:extLst>
                    <a:ext uri="{FF2B5EF4-FFF2-40B4-BE49-F238E27FC236}">
                      <a16:creationId xmlns:a16="http://schemas.microsoft.com/office/drawing/2014/main" id="{3618A4CD-B86E-5842-BFA7-5D02A752C4EE}"/>
                    </a:ext>
                  </a:extLst>
                </p:cNvPr>
                <p:cNvSpPr/>
                <p:nvPr/>
              </p:nvSpPr>
              <p:spPr>
                <a:xfrm rot="20930267" flipH="1">
                  <a:off x="5280830" y="3341692"/>
                  <a:ext cx="144422" cy="14768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0F2512B6-C1ED-8E41-8DA8-89AF7E8F8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5436" y="3654936"/>
                <a:ext cx="62110" cy="9791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98C090A-87BF-5942-B10F-EF2D745458BA}"/>
                </a:ext>
              </a:extLst>
            </p:cNvPr>
            <p:cNvSpPr txBox="1"/>
            <p:nvPr/>
          </p:nvSpPr>
          <p:spPr>
            <a:xfrm>
              <a:off x="10094292" y="3275308"/>
              <a:ext cx="1758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8</a:t>
              </a:r>
              <a:r>
                <a:rPr kumimoji="1" lang="ja-JP" altLang="en-US" sz="160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点ディザリング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44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ディザリングの誤差への影響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n"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測光誤差への影響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・枚数補正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　ポアソン誤差は、撮像枚数の</a:t>
                </a:r>
                <a14:m>
                  <m:oMath xmlns:m="http://schemas.openxmlformats.org/officeDocument/2006/math">
                    <m:r>
                      <a:rPr lang="en-US" altLang="ja-JP" sz="1800" b="0" i="0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radPr>
                      <m:deg/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𝑛</m:t>
                        </m:r>
                      </m:e>
                    </m:rad>
                  </m:oMath>
                </a14:m>
                <a:r>
                  <a:rPr lang="ja-JP" altLang="en-US" sz="1800" b="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で</a:t>
                </a:r>
                <a:r>
                  <a:rPr lang="ja-JP" altLang="en-US" sz="1800" b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小さくなる</a:t>
                </a:r>
                <a:endParaRPr lang="en-US" altLang="ja-JP" sz="1800" b="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1800" b="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sz="180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Δ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ja-JP" sz="1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altLang="ja-JP" sz="1800" i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point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=0.08±0.04</m:t>
                    </m:r>
                  </m:oMath>
                </a14:m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 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sz="1800" b="0" i="0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Δ</m:t>
                            </m:r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ja-JP" sz="1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7,8 </m:t>
                        </m:r>
                        <m:r>
                          <m:rPr>
                            <m:sty m:val="p"/>
                          </m:rPr>
                          <a:rPr lang="en-US" altLang="ja-JP" sz="1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point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=0.10±0.04</m:t>
                    </m:r>
                  </m:oMath>
                </a14:m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buFont typeface="Wingdings" pitchFamily="2" charset="2"/>
                  <a:buChar char="n"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ゼロ点補正誤差への影響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・</a:t>
                </a:r>
                <a:r>
                  <a:rPr lang="en-US" altLang="ja-JP" sz="1800" dirty="0">
                    <a:ea typeface="Hiragino Sans W4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sz="180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Δ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ja-JP" sz="180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point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=0.1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1±0.08</m:t>
                    </m:r>
                  </m:oMath>
                </a14:m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 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sz="180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Δ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ja-JP" sz="180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7,8 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point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=0.12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±0.08</m:t>
                    </m:r>
                  </m:oMath>
                </a14:m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buFont typeface="Wingdings" pitchFamily="2" charset="2"/>
                  <a:buChar char="n"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周辺星補正誤差への影響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・枚数補正を行なった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・</a:t>
                </a:r>
                <a:r>
                  <a:rPr lang="en-US" altLang="ja-JP" sz="1800" dirty="0">
                    <a:ea typeface="Hiragino Sans W4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sz="180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Δ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ja-JP" sz="180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point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=0.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23±0.20</m:t>
                    </m:r>
                  </m:oMath>
                </a14:m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 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sz="180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Δ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ja-JP" sz="180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7,8 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point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=0.1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7±0.16</m:t>
                    </m:r>
                  </m:oMath>
                </a14:m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1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→ディザリング点数の変更による誤差の改善は見られない</a:t>
                </a:r>
                <a:endParaRPr lang="en-US" altLang="ja-JP" sz="1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  <a:blipFill>
                <a:blip r:embed="rId3"/>
                <a:stretch>
                  <a:fillRect l="-465" t="-11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5E90DF95-E26A-6C43-97BF-97CDEA896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035" y="1892954"/>
            <a:ext cx="3413939" cy="22759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506766E-7B8C-1A42-9AC9-19296F09FC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2" r="7555"/>
          <a:stretch/>
        </p:blipFill>
        <p:spPr>
          <a:xfrm>
            <a:off x="6629399" y="4168914"/>
            <a:ext cx="5562601" cy="21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6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A6AA6-2BB0-C44A-8659-635B1B4D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まとめ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91D22-C7B6-7748-95AF-FE0A7924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338"/>
            <a:ext cx="10515600" cy="54276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kumimoji="1"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z&gt;6</a:t>
            </a:r>
            <a:r>
              <a:rPr kumimoji="1"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のクェーサー</a:t>
            </a:r>
            <a:r>
              <a:rPr kumimoji="1"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4</a:t>
            </a:r>
            <a:r>
              <a:rPr kumimoji="1"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つを観測</a:t>
            </a:r>
            <a:endParaRPr kumimoji="1"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</a:t>
            </a:r>
            <a:r>
              <a:rPr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PSO338</a:t>
            </a: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の</a:t>
            </a:r>
            <a:r>
              <a:rPr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J</a:t>
            </a: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バンドにおいて、変光の可能性が見られた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誤差の改善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・ゼロ点補正誤差は、撮像枚数に依存しない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・周辺星補正誤差は、撮像枚数の増加により減少していく傾向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ディザリング点数の変更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</a:t>
            </a:r>
            <a:r>
              <a:rPr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10</a:t>
            </a: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点ディザリングと</a:t>
            </a:r>
            <a:r>
              <a:rPr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7, 8</a:t>
            </a: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点ディザリングを比較したが、誤差への影響はない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今後の展望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・質量降着率や降着円盤の温度分布の変化を議論する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・これまで観測されている</a:t>
            </a:r>
            <a:r>
              <a:rPr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QSO</a:t>
            </a: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の継続的な観測＋新たなターゲットを増やす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・先行研究によると</a:t>
            </a:r>
            <a:r>
              <a:rPr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〜1yr</a:t>
            </a: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で変光するため、</a:t>
            </a:r>
            <a:r>
              <a:rPr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z&gt;6</a:t>
            </a: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では</a:t>
            </a:r>
            <a:r>
              <a:rPr lang="en-US" altLang="ja-JP" sz="1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〜10yr</a:t>
            </a:r>
            <a:r>
              <a:rPr lang="ja-JP" altLang="en-US" sz="1800">
                <a:latin typeface="Hiragino Sans W4" panose="020B0400000000000000" pitchFamily="34" charset="-128"/>
                <a:ea typeface="Hiragino Sans W4" panose="020B0400000000000000" pitchFamily="34" charset="-128"/>
              </a:rPr>
              <a:t>程度観測を続ける必要</a:t>
            </a:r>
            <a:endParaRPr lang="en-US" altLang="ja-JP" sz="1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82817F-BF7C-9D4F-9965-ADACFCA8BAF8}"/>
              </a:ext>
            </a:extLst>
          </p:cNvPr>
          <p:cNvCxnSpPr/>
          <p:nvPr/>
        </p:nvCxnSpPr>
        <p:spPr>
          <a:xfrm>
            <a:off x="0" y="143033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6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A96948-AA68-244C-9493-38172CBC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Introduction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402BE-E6EB-6840-B82A-9370358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22" y="1343818"/>
            <a:ext cx="11833178" cy="52026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超大質量ブラックホール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(SMBH)</a:t>
            </a: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・クェーサーの発見により、遠方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(z&gt;7)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でも存在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→莫大な質量を限られた時間で集めることができるのか？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クェーサーの変光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・低赤方偏移のクェーサーは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~1yr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で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~0.2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等程度変光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・降着円盤の不安定性、重力マイクロレンズ効果などが原因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・紫外域の変光は、降着円盤の温度変化で説明可能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→降着円盤の不安定性を議論できるのではないか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遠方のクェーサー変光は調査が進んでいないため、低赤方偏移と同様に変光が観測されるのか調査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78FCF94-7BE9-DA49-87D3-8A4D9ED39CF4}"/>
              </a:ext>
            </a:extLst>
          </p:cNvPr>
          <p:cNvCxnSpPr/>
          <p:nvPr/>
        </p:nvCxnSpPr>
        <p:spPr>
          <a:xfrm>
            <a:off x="0" y="123624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A82116C-0D8F-4A4D-B756-DD79CE997EC5}"/>
              </a:ext>
            </a:extLst>
          </p:cNvPr>
          <p:cNvGrpSpPr/>
          <p:nvPr/>
        </p:nvGrpSpPr>
        <p:grpSpPr>
          <a:xfrm>
            <a:off x="7886304" y="311575"/>
            <a:ext cx="3886596" cy="3360993"/>
            <a:chOff x="8305404" y="3092823"/>
            <a:chExt cx="3886596" cy="3360993"/>
          </a:xfrm>
        </p:grpSpPr>
        <p:pic>
          <p:nvPicPr>
            <p:cNvPr id="7" name="図 6" descr="ヒストグラム&#10;&#10;自動的に生成された説明">
              <a:extLst>
                <a:ext uri="{FF2B5EF4-FFF2-40B4-BE49-F238E27FC236}">
                  <a16:creationId xmlns:a16="http://schemas.microsoft.com/office/drawing/2014/main" id="{4FC16307-A837-C44D-95F0-6688B4C8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5404" y="3092823"/>
              <a:ext cx="3886595" cy="3084139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37DFB4D-3F08-9746-A928-A062E5778F8B}"/>
                </a:ext>
              </a:extLst>
            </p:cNvPr>
            <p:cNvSpPr txBox="1"/>
            <p:nvPr/>
          </p:nvSpPr>
          <p:spPr>
            <a:xfrm>
              <a:off x="9652522" y="6115262"/>
              <a:ext cx="25394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Wang et al. 2021 Fig.3</a:t>
              </a:r>
              <a:endPara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4817F3-9C19-3E44-A60E-FCA6C25534C8}"/>
              </a:ext>
            </a:extLst>
          </p:cNvPr>
          <p:cNvSpPr txBox="1"/>
          <p:nvPr/>
        </p:nvSpPr>
        <p:spPr>
          <a:xfrm>
            <a:off x="7431646" y="4151103"/>
            <a:ext cx="4341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(Kawaguchi et al. 1998; Hawkins, 1993)</a:t>
            </a:r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B99FD7-D5C5-C444-8438-00103324972B}"/>
              </a:ext>
            </a:extLst>
          </p:cNvPr>
          <p:cNvSpPr txBox="1"/>
          <p:nvPr/>
        </p:nvSpPr>
        <p:spPr>
          <a:xfrm>
            <a:off x="6452257" y="3742558"/>
            <a:ext cx="2868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(Vanden Berk et al. 2004)</a:t>
            </a:r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09DD0B-E8A4-FF4D-BCE5-86B73187D2D4}"/>
              </a:ext>
            </a:extLst>
          </p:cNvPr>
          <p:cNvSpPr txBox="1"/>
          <p:nvPr/>
        </p:nvSpPr>
        <p:spPr>
          <a:xfrm>
            <a:off x="6452257" y="4595572"/>
            <a:ext cx="223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(Sakata et al. 2011)</a:t>
            </a:r>
            <a:endParaRPr kumimoji="1" lang="ja-JP" altLang="en-US" sz="1600">
              <a:solidFill>
                <a:schemeClr val="tx1">
                  <a:lumMod val="50000"/>
                  <a:lumOff val="50000"/>
                </a:schemeClr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98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A96948-AA68-244C-9493-38172CBC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観測と解析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402BE-E6EB-6840-B82A-9370358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43818"/>
            <a:ext cx="11487150" cy="48331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なゆた望遠鏡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NIC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による撮像観測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2019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年から継続的に観測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J, H, Ks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バンドの同時測光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・各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240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秒積分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・これまでの観測から、誤差を小さくするため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40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枚以上の撮像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2021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年よりディザリング点数を変更した観測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(10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点→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8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点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・解析はデータ解析マニュアルに従い行なった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78FCF94-7BE9-DA49-87D3-8A4D9ED39CF4}"/>
              </a:ext>
            </a:extLst>
          </p:cNvPr>
          <p:cNvCxnSpPr/>
          <p:nvPr/>
        </p:nvCxnSpPr>
        <p:spPr>
          <a:xfrm>
            <a:off x="0" y="123624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093F5CA-3A4E-8F40-A577-A28B72CCC32D}"/>
              </a:ext>
            </a:extLst>
          </p:cNvPr>
          <p:cNvGrpSpPr/>
          <p:nvPr/>
        </p:nvGrpSpPr>
        <p:grpSpPr>
          <a:xfrm>
            <a:off x="8704618" y="681036"/>
            <a:ext cx="2973032" cy="5626305"/>
            <a:chOff x="8380768" y="206549"/>
            <a:chExt cx="2973032" cy="5626305"/>
          </a:xfrm>
        </p:grpSpPr>
        <p:pic>
          <p:nvPicPr>
            <p:cNvPr id="9" name="図 8" descr="屋内, テーブル, 部屋, 机 が含まれている画像&#10;&#10;自動的に生成された説明">
              <a:extLst>
                <a:ext uri="{FF2B5EF4-FFF2-40B4-BE49-F238E27FC236}">
                  <a16:creationId xmlns:a16="http://schemas.microsoft.com/office/drawing/2014/main" id="{A889D8B9-614E-DC48-B716-3E849FF93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0768" y="206549"/>
              <a:ext cx="2973032" cy="5287751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69DFE03-E5FD-1F48-94C1-53E3A5D456BE}"/>
                </a:ext>
              </a:extLst>
            </p:cNvPr>
            <p:cNvSpPr txBox="1"/>
            <p:nvPr/>
          </p:nvSpPr>
          <p:spPr>
            <a:xfrm>
              <a:off x="8851621" y="5494300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図１　なゆた望遠鏡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58FEC4C-4957-0C4C-9FD3-D51FD62071DB}"/>
              </a:ext>
            </a:extLst>
          </p:cNvPr>
          <p:cNvSpPr txBox="1"/>
          <p:nvPr/>
        </p:nvSpPr>
        <p:spPr>
          <a:xfrm>
            <a:off x="1329823" y="4080672"/>
            <a:ext cx="5872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http://</a:t>
            </a:r>
            <a:r>
              <a:rPr lang="en" altLang="ja-JP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www.nhao.jp</a:t>
            </a:r>
            <a:r>
              <a:rPr lang="en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/~</a:t>
            </a:r>
            <a:r>
              <a:rPr lang="en" altLang="ja-JP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nic</a:t>
            </a:r>
            <a:r>
              <a:rPr lang="en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/</a:t>
            </a:r>
            <a:r>
              <a:rPr lang="en" altLang="ja-JP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nic_wiki</a:t>
            </a:r>
            <a:r>
              <a:rPr lang="en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/</a:t>
            </a:r>
            <a:r>
              <a:rPr lang="en" altLang="ja-JP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index.php?NIC</a:t>
            </a:r>
            <a:r>
              <a:rPr lang="ja-JP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解析マニュアル</a:t>
            </a:r>
            <a:endParaRPr kumimoji="1" lang="ja-JP" altLang="en-US" sz="1400">
              <a:solidFill>
                <a:schemeClr val="tx1">
                  <a:lumMod val="50000"/>
                  <a:lumOff val="50000"/>
                </a:schemeClr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96066E7-9B05-0442-A42E-645C417AD7E5}"/>
              </a:ext>
            </a:extLst>
          </p:cNvPr>
          <p:cNvGrpSpPr/>
          <p:nvPr/>
        </p:nvGrpSpPr>
        <p:grpSpPr>
          <a:xfrm>
            <a:off x="1496603" y="4639067"/>
            <a:ext cx="5538559" cy="1750230"/>
            <a:chOff x="1442852" y="4734405"/>
            <a:chExt cx="5538559" cy="175023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B6DEAB3-483A-9C40-89D4-24BC8782F9A8}"/>
                </a:ext>
              </a:extLst>
            </p:cNvPr>
            <p:cNvSpPr txBox="1"/>
            <p:nvPr/>
          </p:nvSpPr>
          <p:spPr>
            <a:xfrm>
              <a:off x="2888692" y="4734405"/>
              <a:ext cx="2646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表１　観測したクェーサー</a:t>
              </a:r>
            </a:p>
          </p:txBody>
        </p:sp>
        <p:pic>
          <p:nvPicPr>
            <p:cNvPr id="8" name="図 7" descr="テーブル&#10;&#10;自動的に生成された説明">
              <a:extLst>
                <a:ext uri="{FF2B5EF4-FFF2-40B4-BE49-F238E27FC236}">
                  <a16:creationId xmlns:a16="http://schemas.microsoft.com/office/drawing/2014/main" id="{0DDFDBE0-366D-6442-ACA3-22018357E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852" y="5034060"/>
              <a:ext cx="5538559" cy="145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52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A96948-AA68-244C-9493-38172CBC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誤差の計算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FE402BE-E6EB-6840-B82A-93703580C9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3818"/>
                <a:ext cx="12001500" cy="549592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n"/>
                </a:pP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変光を観測するためには、誤差を</a:t>
                </a:r>
                <a:r>
                  <a:rPr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~0.1</a:t>
                </a: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等程度にしたい</a:t>
                </a: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buFont typeface="Wingdings" pitchFamily="2" charset="2"/>
                  <a:buChar char="n"/>
                </a:pP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考えられる誤差は</a:t>
                </a:r>
                <a:r>
                  <a:rPr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3</a:t>
                </a: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成分である</a:t>
                </a: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Δ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𝑚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ja-JP" altLang="en-US" sz="2000" b="0" i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  <m:t>測光</m:t>
                                </m:r>
                                <m:r>
                                  <a:rPr lang="ja-JP" altLang="en-US" sz="2000" b="0" i="0" smtClean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  <m:t>誤差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ja-JP" altLang="en-US" sz="2000" b="0" i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  <m:t>ゼロ点</m:t>
                                </m:r>
                                <m:r>
                                  <a:rPr lang="ja-JP" altLang="en-US" sz="2000" b="0" i="0" smtClean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  <m:t>補正</m:t>
                                </m:r>
                                <m:r>
                                  <a:rPr lang="ja-JP" altLang="en-US" sz="2000" b="0" i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  <m:t>誤差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ja-JP" altLang="en-US" sz="2000" b="0" i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  <m:t>周辺星</m:t>
                                </m:r>
                                <m:r>
                                  <a:rPr lang="ja-JP" altLang="en-US" sz="2000" b="0" i="0" smtClean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  <m:t>補正</m:t>
                                </m:r>
                                <m:r>
                                  <a:rPr lang="ja-JP" altLang="en-US" sz="2000" b="0" i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  <m:t>誤差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 </m:t>
                        </m:r>
                      </m:e>
                    </m:rad>
                  </m:oMath>
                </a14:m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・測光誤差　　　　</a:t>
                </a:r>
                <a:r>
                  <a:rPr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…</a:t>
                </a: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画像のポアソン誤差</a:t>
                </a: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・ゼロ点補正誤差　</a:t>
                </a:r>
                <a:r>
                  <a:rPr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…</a:t>
                </a: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視野内の平均大気透過率の揺らぎや感度むら</a:t>
                </a: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</a:t>
                </a: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・周辺星補正誤差　</a:t>
                </a:r>
                <a:r>
                  <a:rPr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…</a:t>
                </a: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視野内の局所的な大気の揺らぎや感度むら</a:t>
                </a: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 marL="0" indent="0">
                  <a:buNone/>
                </a:pPr>
                <a:r>
                  <a:rPr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</a:t>
                </a:r>
                <a:endParaRPr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FE402BE-E6EB-6840-B82A-93703580C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3818"/>
                <a:ext cx="12001500" cy="5495927"/>
              </a:xfrm>
              <a:blipFill>
                <a:blip r:embed="rId3"/>
                <a:stretch>
                  <a:fillRect l="-529" t="-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78FCF94-7BE9-DA49-87D3-8A4D9ED39CF4}"/>
              </a:ext>
            </a:extLst>
          </p:cNvPr>
          <p:cNvCxnSpPr/>
          <p:nvPr/>
        </p:nvCxnSpPr>
        <p:spPr>
          <a:xfrm>
            <a:off x="0" y="123624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6BF0087-CEA7-BA48-8E46-AED8957901CB}"/>
              </a:ext>
            </a:extLst>
          </p:cNvPr>
          <p:cNvGrpSpPr/>
          <p:nvPr/>
        </p:nvGrpSpPr>
        <p:grpSpPr>
          <a:xfrm>
            <a:off x="8022527" y="2968341"/>
            <a:ext cx="3978973" cy="3801172"/>
            <a:chOff x="8022527" y="2968341"/>
            <a:chExt cx="3978973" cy="380117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2BE3EC0-7713-6C47-BF0D-C39DFED6F878}"/>
                </a:ext>
              </a:extLst>
            </p:cNvPr>
            <p:cNvSpPr txBox="1"/>
            <p:nvPr/>
          </p:nvSpPr>
          <p:spPr>
            <a:xfrm>
              <a:off x="8371179" y="2968341"/>
              <a:ext cx="3281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表</a:t>
              </a:r>
              <a:r>
                <a:rPr kumimoji="1" lang="en-US" altLang="ja-JP" sz="1600" dirty="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2</a:t>
              </a:r>
              <a:r>
                <a:rPr lang="ja-JP" altLang="en-US" sz="160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  </a:t>
              </a:r>
              <a:r>
                <a:rPr lang="en-US" altLang="ja-JP" sz="1600" dirty="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ULAS J1342+0928</a:t>
              </a:r>
              <a:r>
                <a:rPr lang="ja-JP" altLang="en-US" sz="160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の誤差</a:t>
              </a:r>
              <a:endParaRPr kumimoji="1"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endParaRPr>
            </a:p>
          </p:txBody>
        </p:sp>
        <p:pic>
          <p:nvPicPr>
            <p:cNvPr id="9" name="図 8" descr="テーブル&#10;&#10;自動的に生成された説明">
              <a:extLst>
                <a:ext uri="{FF2B5EF4-FFF2-40B4-BE49-F238E27FC236}">
                  <a16:creationId xmlns:a16="http://schemas.microsoft.com/office/drawing/2014/main" id="{11E67FA8-D535-AB45-B5EA-445D36EF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2527" y="3306895"/>
              <a:ext cx="3978973" cy="3462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09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A6AA6-2BB0-C44A-8659-635B1B4D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PSO 183+05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91D22-C7B6-7748-95AF-FE0A7924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8689"/>
            <a:ext cx="10515600" cy="1806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全てのバンドにおいて、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4/16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から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23,24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にかけて減光の傾向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誤差の範囲で一致しており、有意な変化とは言えない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・静止系で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日程度の観測期間なので、今後も継続して観測を行う。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endParaRPr kumimoji="1"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kumimoji="1"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82817F-BF7C-9D4F-9965-ADACFCA8BAF8}"/>
              </a:ext>
            </a:extLst>
          </p:cNvPr>
          <p:cNvCxnSpPr/>
          <p:nvPr/>
        </p:nvCxnSpPr>
        <p:spPr>
          <a:xfrm>
            <a:off x="0" y="143033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72324DF8-BA76-0D40-B0B3-1629E892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914"/>
            <a:ext cx="12192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A6AA6-2BB0-C44A-8659-635B1B4D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PSO 338+29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91D22-C7B6-7748-95AF-FE0A7924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0114"/>
            <a:ext cx="10515600" cy="21478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J, Ks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バンドにおいて、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2014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→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2019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にかけて増光、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2019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→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2022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にかけて減光の傾向</a:t>
            </a:r>
            <a:endParaRPr kumimoji="1"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H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バンドは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2019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→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2022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にかけて増光の傾向</a:t>
            </a:r>
            <a:endParaRPr kumimoji="1"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kumimoji="1"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endParaRPr kumimoji="1"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endParaRPr kumimoji="1" lang="ja-JP" altLang="en-US" sz="20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82817F-BF7C-9D4F-9965-ADACFCA8BAF8}"/>
              </a:ext>
            </a:extLst>
          </p:cNvPr>
          <p:cNvCxnSpPr/>
          <p:nvPr/>
        </p:nvCxnSpPr>
        <p:spPr>
          <a:xfrm>
            <a:off x="0" y="143033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C6E0F93-AFF4-A040-8BEC-F33C1A4C202D}"/>
              </a:ext>
            </a:extLst>
          </p:cNvPr>
          <p:cNvGrpSpPr/>
          <p:nvPr/>
        </p:nvGrpSpPr>
        <p:grpSpPr>
          <a:xfrm>
            <a:off x="0" y="1458914"/>
            <a:ext cx="12192000" cy="3251200"/>
            <a:chOff x="0" y="1458914"/>
            <a:chExt cx="12192000" cy="325120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7F1A7D7-7F74-8D45-B6F7-3FF69A6A0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58914"/>
              <a:ext cx="12192000" cy="3251200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2236D3B8-4E10-CD4F-ACD9-BF5827AD7FAA}"/>
                </a:ext>
              </a:extLst>
            </p:cNvPr>
            <p:cNvGrpSpPr/>
            <p:nvPr/>
          </p:nvGrpSpPr>
          <p:grpSpPr>
            <a:xfrm>
              <a:off x="1761566" y="3423030"/>
              <a:ext cx="7524621" cy="833039"/>
              <a:chOff x="1761566" y="3423030"/>
              <a:chExt cx="7524621" cy="833039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840712B3-F335-E149-A3CE-DFDDBD3894AC}"/>
                  </a:ext>
                </a:extLst>
              </p:cNvPr>
              <p:cNvGrpSpPr/>
              <p:nvPr/>
            </p:nvGrpSpPr>
            <p:grpSpPr>
              <a:xfrm>
                <a:off x="1761566" y="3423030"/>
                <a:ext cx="844298" cy="657952"/>
                <a:chOff x="1761566" y="3423030"/>
                <a:chExt cx="844298" cy="657952"/>
              </a:xfrm>
            </p:grpSpPr>
            <p:cxnSp>
              <p:nvCxnSpPr>
                <p:cNvPr id="10" name="直線矢印コネクタ 9">
                  <a:extLst>
                    <a:ext uri="{FF2B5EF4-FFF2-40B4-BE49-F238E27FC236}">
                      <a16:creationId xmlns:a16="http://schemas.microsoft.com/office/drawing/2014/main" id="{EE7053A0-44F1-C44D-97B2-990D70A68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61566" y="3423030"/>
                  <a:ext cx="242046" cy="3501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48FB5941-EEC6-BA48-876D-8B2CE9DA72E7}"/>
                    </a:ext>
                  </a:extLst>
                </p:cNvPr>
                <p:cNvSpPr txBox="1"/>
                <p:nvPr/>
              </p:nvSpPr>
              <p:spPr>
                <a:xfrm>
                  <a:off x="1882589" y="3773205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文献値</a:t>
                  </a:r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E2D1A391-8E91-0046-B575-AC2A0A194FA7}"/>
                  </a:ext>
                </a:extLst>
              </p:cNvPr>
              <p:cNvGrpSpPr/>
              <p:nvPr/>
            </p:nvGrpSpPr>
            <p:grpSpPr>
              <a:xfrm>
                <a:off x="5100919" y="3598117"/>
                <a:ext cx="844298" cy="657952"/>
                <a:chOff x="1761566" y="3423030"/>
                <a:chExt cx="844298" cy="657952"/>
              </a:xfrm>
            </p:grpSpPr>
            <p:cxnSp>
              <p:nvCxnSpPr>
                <p:cNvPr id="19" name="直線矢印コネクタ 18">
                  <a:extLst>
                    <a:ext uri="{FF2B5EF4-FFF2-40B4-BE49-F238E27FC236}">
                      <a16:creationId xmlns:a16="http://schemas.microsoft.com/office/drawing/2014/main" id="{A83A83E5-44F2-BE45-987F-FA3B9A7C3E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61566" y="3423030"/>
                  <a:ext cx="242046" cy="3501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60880DD-5658-1A48-A5F4-3D96590D9719}"/>
                    </a:ext>
                  </a:extLst>
                </p:cNvPr>
                <p:cNvSpPr txBox="1"/>
                <p:nvPr/>
              </p:nvSpPr>
              <p:spPr>
                <a:xfrm>
                  <a:off x="1882589" y="3773205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文献値</a:t>
                  </a:r>
                </a:p>
              </p:txBody>
            </p:sp>
          </p:grp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C0D64EC2-7474-DD45-B680-1BF0C0F0C8FB}"/>
                  </a:ext>
                </a:extLst>
              </p:cNvPr>
              <p:cNvGrpSpPr/>
              <p:nvPr/>
            </p:nvGrpSpPr>
            <p:grpSpPr>
              <a:xfrm>
                <a:off x="8441889" y="3424260"/>
                <a:ext cx="844298" cy="657952"/>
                <a:chOff x="1761566" y="3423030"/>
                <a:chExt cx="844298" cy="657952"/>
              </a:xfrm>
            </p:grpSpPr>
            <p:cxnSp>
              <p:nvCxnSpPr>
                <p:cNvPr id="22" name="直線矢印コネクタ 21">
                  <a:extLst>
                    <a:ext uri="{FF2B5EF4-FFF2-40B4-BE49-F238E27FC236}">
                      <a16:creationId xmlns:a16="http://schemas.microsoft.com/office/drawing/2014/main" id="{8AE627AD-BE2F-F349-A7CC-5663B4209A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61566" y="3423030"/>
                  <a:ext cx="242046" cy="3501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F24DF467-8307-5241-BD87-11382C54EB8E}"/>
                    </a:ext>
                  </a:extLst>
                </p:cNvPr>
                <p:cNvSpPr txBox="1"/>
                <p:nvPr/>
              </p:nvSpPr>
              <p:spPr>
                <a:xfrm>
                  <a:off x="1882589" y="3773205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文献値</a:t>
                  </a:r>
                </a:p>
              </p:txBody>
            </p:sp>
          </p:grpSp>
        </p:grp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DAA080-2980-C64F-8140-850482932819}"/>
              </a:ext>
            </a:extLst>
          </p:cNvPr>
          <p:cNvSpPr txBox="1"/>
          <p:nvPr/>
        </p:nvSpPr>
        <p:spPr>
          <a:xfrm>
            <a:off x="0" y="6536324"/>
            <a:ext cx="31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rPr>
              <a:t>注</a:t>
            </a:r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r>
              <a:rPr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rPr>
              <a:t>等級の下限値はノイズの</a:t>
            </a:r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3σ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20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A6AA6-2BB0-C44A-8659-635B1B4D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PSO 338+29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91D22-C7B6-7748-95AF-FE0A7924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0114"/>
            <a:ext cx="10515600" cy="21478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J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バンドの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2014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→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2019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は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2.0σ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で増光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・変光している可能性が高い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その他は誤差の範囲で一致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82817F-BF7C-9D4F-9965-ADACFCA8BAF8}"/>
              </a:ext>
            </a:extLst>
          </p:cNvPr>
          <p:cNvCxnSpPr/>
          <p:nvPr/>
        </p:nvCxnSpPr>
        <p:spPr>
          <a:xfrm>
            <a:off x="0" y="143033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C6E0F93-AFF4-A040-8BEC-F33C1A4C202D}"/>
              </a:ext>
            </a:extLst>
          </p:cNvPr>
          <p:cNvGrpSpPr/>
          <p:nvPr/>
        </p:nvGrpSpPr>
        <p:grpSpPr>
          <a:xfrm>
            <a:off x="0" y="1458914"/>
            <a:ext cx="12192000" cy="3251200"/>
            <a:chOff x="0" y="1458914"/>
            <a:chExt cx="12192000" cy="325120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7F1A7D7-7F74-8D45-B6F7-3FF69A6A0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58914"/>
              <a:ext cx="12192000" cy="3251200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2236D3B8-4E10-CD4F-ACD9-BF5827AD7FAA}"/>
                </a:ext>
              </a:extLst>
            </p:cNvPr>
            <p:cNvGrpSpPr/>
            <p:nvPr/>
          </p:nvGrpSpPr>
          <p:grpSpPr>
            <a:xfrm>
              <a:off x="1761566" y="3423030"/>
              <a:ext cx="7524621" cy="833039"/>
              <a:chOff x="1761566" y="3423030"/>
              <a:chExt cx="7524621" cy="833039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840712B3-F335-E149-A3CE-DFDDBD3894AC}"/>
                  </a:ext>
                </a:extLst>
              </p:cNvPr>
              <p:cNvGrpSpPr/>
              <p:nvPr/>
            </p:nvGrpSpPr>
            <p:grpSpPr>
              <a:xfrm>
                <a:off x="1761566" y="3423030"/>
                <a:ext cx="844298" cy="657952"/>
                <a:chOff x="1761566" y="3423030"/>
                <a:chExt cx="844298" cy="657952"/>
              </a:xfrm>
            </p:grpSpPr>
            <p:cxnSp>
              <p:nvCxnSpPr>
                <p:cNvPr id="10" name="直線矢印コネクタ 9">
                  <a:extLst>
                    <a:ext uri="{FF2B5EF4-FFF2-40B4-BE49-F238E27FC236}">
                      <a16:creationId xmlns:a16="http://schemas.microsoft.com/office/drawing/2014/main" id="{EE7053A0-44F1-C44D-97B2-990D70A68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61566" y="3423030"/>
                  <a:ext cx="242046" cy="3501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48FB5941-EEC6-BA48-876D-8B2CE9DA72E7}"/>
                    </a:ext>
                  </a:extLst>
                </p:cNvPr>
                <p:cNvSpPr txBox="1"/>
                <p:nvPr/>
              </p:nvSpPr>
              <p:spPr>
                <a:xfrm>
                  <a:off x="1882589" y="3773205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文献値</a:t>
                  </a:r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E2D1A391-8E91-0046-B575-AC2A0A194FA7}"/>
                  </a:ext>
                </a:extLst>
              </p:cNvPr>
              <p:cNvGrpSpPr/>
              <p:nvPr/>
            </p:nvGrpSpPr>
            <p:grpSpPr>
              <a:xfrm>
                <a:off x="5100919" y="3598117"/>
                <a:ext cx="844298" cy="657952"/>
                <a:chOff x="1761566" y="3423030"/>
                <a:chExt cx="844298" cy="657952"/>
              </a:xfrm>
            </p:grpSpPr>
            <p:cxnSp>
              <p:nvCxnSpPr>
                <p:cNvPr id="19" name="直線矢印コネクタ 18">
                  <a:extLst>
                    <a:ext uri="{FF2B5EF4-FFF2-40B4-BE49-F238E27FC236}">
                      <a16:creationId xmlns:a16="http://schemas.microsoft.com/office/drawing/2014/main" id="{A83A83E5-44F2-BE45-987F-FA3B9A7C3E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61566" y="3423030"/>
                  <a:ext cx="242046" cy="3501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60880DD-5658-1A48-A5F4-3D96590D9719}"/>
                    </a:ext>
                  </a:extLst>
                </p:cNvPr>
                <p:cNvSpPr txBox="1"/>
                <p:nvPr/>
              </p:nvSpPr>
              <p:spPr>
                <a:xfrm>
                  <a:off x="1882589" y="3773205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文献値</a:t>
                  </a:r>
                </a:p>
              </p:txBody>
            </p:sp>
          </p:grp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C0D64EC2-7474-DD45-B680-1BF0C0F0C8FB}"/>
                  </a:ext>
                </a:extLst>
              </p:cNvPr>
              <p:cNvGrpSpPr/>
              <p:nvPr/>
            </p:nvGrpSpPr>
            <p:grpSpPr>
              <a:xfrm>
                <a:off x="8441889" y="3424260"/>
                <a:ext cx="844298" cy="657952"/>
                <a:chOff x="1761566" y="3423030"/>
                <a:chExt cx="844298" cy="657952"/>
              </a:xfrm>
            </p:grpSpPr>
            <p:cxnSp>
              <p:nvCxnSpPr>
                <p:cNvPr id="22" name="直線矢印コネクタ 21">
                  <a:extLst>
                    <a:ext uri="{FF2B5EF4-FFF2-40B4-BE49-F238E27FC236}">
                      <a16:creationId xmlns:a16="http://schemas.microsoft.com/office/drawing/2014/main" id="{8AE627AD-BE2F-F349-A7CC-5663B4209A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61566" y="3423030"/>
                  <a:ext cx="242046" cy="3501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F24DF467-8307-5241-BD87-11382C54EB8E}"/>
                    </a:ext>
                  </a:extLst>
                </p:cNvPr>
                <p:cNvSpPr txBox="1"/>
                <p:nvPr/>
              </p:nvSpPr>
              <p:spPr>
                <a:xfrm>
                  <a:off x="1882589" y="3773205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文献値</a:t>
                  </a:r>
                </a:p>
              </p:txBody>
            </p:sp>
          </p:grp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7AD81D-69DA-4C42-9E0F-8932702DE3D7}"/>
              </a:ext>
            </a:extLst>
          </p:cNvPr>
          <p:cNvSpPr txBox="1"/>
          <p:nvPr/>
        </p:nvSpPr>
        <p:spPr>
          <a:xfrm>
            <a:off x="2138084" y="2576683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2.04σ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CED7C25-FDA6-CB4F-A71E-19ED60017AC7}"/>
              </a:ext>
            </a:extLst>
          </p:cNvPr>
          <p:cNvSpPr txBox="1"/>
          <p:nvPr/>
        </p:nvSpPr>
        <p:spPr>
          <a:xfrm>
            <a:off x="8701553" y="2576683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0.95</a:t>
            </a:r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4FD94BB-423E-AB4F-9B99-2D7F922228E7}"/>
              </a:ext>
            </a:extLst>
          </p:cNvPr>
          <p:cNvSpPr txBox="1"/>
          <p:nvPr/>
        </p:nvSpPr>
        <p:spPr>
          <a:xfrm>
            <a:off x="6669637" y="3474122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1.09</a:t>
            </a:r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FC3AA23-4D3D-AA4F-996A-18E0EA2C2DB0}"/>
              </a:ext>
            </a:extLst>
          </p:cNvPr>
          <p:cNvSpPr txBox="1"/>
          <p:nvPr/>
        </p:nvSpPr>
        <p:spPr>
          <a:xfrm>
            <a:off x="0" y="6536324"/>
            <a:ext cx="31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rPr>
              <a:t>注</a:t>
            </a:r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r>
              <a:rPr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rPr>
              <a:t>等級の下限値はノイズの</a:t>
            </a:r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3σ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6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A6AA6-2BB0-C44A-8659-635B1B4D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ULAS J1120+0641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91D22-C7B6-7748-95AF-FE0A7924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0114"/>
            <a:ext cx="10515600" cy="20716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Ks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バンドにおいて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2019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→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2022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にかけて増光の傾向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2022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の誤差が大きく、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1.22σ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の有意性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・クェーサー静止系で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~3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ヶ月の期間</a:t>
            </a:r>
            <a:endParaRPr kumimoji="1"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→確実な変光とは言いづらい、継続して観測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82817F-BF7C-9D4F-9965-ADACFCA8BAF8}"/>
              </a:ext>
            </a:extLst>
          </p:cNvPr>
          <p:cNvCxnSpPr/>
          <p:nvPr/>
        </p:nvCxnSpPr>
        <p:spPr>
          <a:xfrm>
            <a:off x="0" y="143033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E54AF99D-8308-1E48-A9F9-F1CF3671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626"/>
            <a:ext cx="12192000" cy="32512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16E0C-29B9-1E45-B70B-6ADE7F6AF566}"/>
              </a:ext>
            </a:extLst>
          </p:cNvPr>
          <p:cNvSpPr txBox="1"/>
          <p:nvPr/>
        </p:nvSpPr>
        <p:spPr>
          <a:xfrm>
            <a:off x="8875059" y="3603812"/>
            <a:ext cx="1866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+0.61</a:t>
            </a:r>
            <a:r>
              <a:rPr kumimoji="1"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rPr>
              <a:t>等、</a:t>
            </a:r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1.22σ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5CED17B-CEA8-9D44-A7F7-15D7DEFC6CEF}"/>
              </a:ext>
            </a:extLst>
          </p:cNvPr>
          <p:cNvCxnSpPr/>
          <p:nvPr/>
        </p:nvCxnSpPr>
        <p:spPr>
          <a:xfrm flipV="1">
            <a:off x="8673353" y="3173506"/>
            <a:ext cx="1479176" cy="416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2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A6AA6-2BB0-C44A-8659-635B1B4D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ULAS</a:t>
            </a:r>
            <a:r>
              <a:rPr kumimoji="1"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J1342+0928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91D22-C7B6-7748-95AF-FE0A7924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35488"/>
            <a:ext cx="10515600" cy="22463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J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バンドにおいて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2017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年に増光の可能性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H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バンドにおいて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2021</a:t>
            </a:r>
            <a:r>
              <a:rPr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年に減光の傾向</a:t>
            </a:r>
            <a:endParaRPr lang="en-US" altLang="ja-JP" sz="2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82817F-BF7C-9D4F-9965-ADACFCA8BAF8}"/>
              </a:ext>
            </a:extLst>
          </p:cNvPr>
          <p:cNvCxnSpPr/>
          <p:nvPr/>
        </p:nvCxnSpPr>
        <p:spPr>
          <a:xfrm>
            <a:off x="0" y="143033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3A7C779-7198-8A47-9951-A7E841B84ECE}"/>
              </a:ext>
            </a:extLst>
          </p:cNvPr>
          <p:cNvGrpSpPr/>
          <p:nvPr/>
        </p:nvGrpSpPr>
        <p:grpSpPr>
          <a:xfrm>
            <a:off x="0" y="1442191"/>
            <a:ext cx="12192000" cy="3048000"/>
            <a:chOff x="0" y="1442191"/>
            <a:chExt cx="12192000" cy="3048000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2BE9D32-F4C3-5841-8050-02DC4142F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42191"/>
              <a:ext cx="12192000" cy="3048000"/>
            </a:xfrm>
            <a:prstGeom prst="rect">
              <a:avLst/>
            </a:prstGeom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4902C863-2001-B04F-A2A4-7E4497066BBC}"/>
                </a:ext>
              </a:extLst>
            </p:cNvPr>
            <p:cNvGrpSpPr/>
            <p:nvPr/>
          </p:nvGrpSpPr>
          <p:grpSpPr>
            <a:xfrm>
              <a:off x="2245660" y="2554941"/>
              <a:ext cx="7705164" cy="1532011"/>
              <a:chOff x="2245660" y="2554941"/>
              <a:chExt cx="7705164" cy="1532011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8196A8C6-2FAB-2B4F-9AEE-4CF21D25D374}"/>
                  </a:ext>
                </a:extLst>
              </p:cNvPr>
              <p:cNvGrpSpPr/>
              <p:nvPr/>
            </p:nvGrpSpPr>
            <p:grpSpPr>
              <a:xfrm>
                <a:off x="2245660" y="2864224"/>
                <a:ext cx="1048869" cy="1222728"/>
                <a:chOff x="2245660" y="2864224"/>
                <a:chExt cx="1048869" cy="1222728"/>
              </a:xfrm>
            </p:grpSpPr>
            <p:grpSp>
              <p:nvGrpSpPr>
                <p:cNvPr id="9" name="グループ化 8">
                  <a:extLst>
                    <a:ext uri="{FF2B5EF4-FFF2-40B4-BE49-F238E27FC236}">
                      <a16:creationId xmlns:a16="http://schemas.microsoft.com/office/drawing/2014/main" id="{80F5D5A8-7548-534C-84AC-0B0264A58725}"/>
                    </a:ext>
                  </a:extLst>
                </p:cNvPr>
                <p:cNvGrpSpPr/>
                <p:nvPr/>
              </p:nvGrpSpPr>
              <p:grpSpPr>
                <a:xfrm>
                  <a:off x="2245660" y="3429000"/>
                  <a:ext cx="844298" cy="657952"/>
                  <a:chOff x="1761566" y="3423030"/>
                  <a:chExt cx="844298" cy="657952"/>
                </a:xfrm>
              </p:grpSpPr>
              <p:cxnSp>
                <p:nvCxnSpPr>
                  <p:cNvPr id="10" name="直線矢印コネクタ 9">
                    <a:extLst>
                      <a:ext uri="{FF2B5EF4-FFF2-40B4-BE49-F238E27FC236}">
                        <a16:creationId xmlns:a16="http://schemas.microsoft.com/office/drawing/2014/main" id="{063DFB71-9D9E-8345-A28D-60FA5CA5A3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761566" y="3423030"/>
                    <a:ext cx="242046" cy="35017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E3439AC4-2B4D-7B47-A886-1DAF3001AB96}"/>
                      </a:ext>
                    </a:extLst>
                  </p:cNvPr>
                  <p:cNvSpPr txBox="1"/>
                  <p:nvPr/>
                </p:nvSpPr>
                <p:spPr>
                  <a:xfrm>
                    <a:off x="1882589" y="3773205"/>
                    <a:ext cx="72327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1400">
                        <a:latin typeface="Hiragino Sans W4" panose="020B0400000000000000" pitchFamily="34" charset="-128"/>
                        <a:ea typeface="Hiragino Sans W4" panose="020B0400000000000000" pitchFamily="34" charset="-128"/>
                      </a:rPr>
                      <a:t>文献値</a:t>
                    </a:r>
                  </a:p>
                </p:txBody>
              </p:sp>
            </p:grpSp>
            <p:cxnSp>
              <p:nvCxnSpPr>
                <p:cNvPr id="12" name="直線矢印コネクタ 11">
                  <a:extLst>
                    <a:ext uri="{FF2B5EF4-FFF2-40B4-BE49-F238E27FC236}">
                      <a16:creationId xmlns:a16="http://schemas.microsoft.com/office/drawing/2014/main" id="{C2137527-D49B-744B-9691-280F7BDD42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8012" y="2864224"/>
                  <a:ext cx="376517" cy="8863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70BF214B-7106-7D47-88AB-5B7AA28C597F}"/>
                  </a:ext>
                </a:extLst>
              </p:cNvPr>
              <p:cNvGrpSpPr/>
              <p:nvPr/>
            </p:nvGrpSpPr>
            <p:grpSpPr>
              <a:xfrm>
                <a:off x="5513294" y="2554941"/>
                <a:ext cx="1102659" cy="920647"/>
                <a:chOff x="2187389" y="3166305"/>
                <a:chExt cx="1102659" cy="920647"/>
              </a:xfrm>
            </p:grpSpPr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C2C0ED5C-3179-2841-BB48-94999527FED2}"/>
                    </a:ext>
                  </a:extLst>
                </p:cNvPr>
                <p:cNvGrpSpPr/>
                <p:nvPr/>
              </p:nvGrpSpPr>
              <p:grpSpPr>
                <a:xfrm>
                  <a:off x="2187389" y="3166305"/>
                  <a:ext cx="902569" cy="920647"/>
                  <a:chOff x="1703295" y="3160335"/>
                  <a:chExt cx="902569" cy="920647"/>
                </a:xfrm>
              </p:grpSpPr>
              <p:cxnSp>
                <p:nvCxnSpPr>
                  <p:cNvPr id="19" name="直線矢印コネクタ 18">
                    <a:extLst>
                      <a:ext uri="{FF2B5EF4-FFF2-40B4-BE49-F238E27FC236}">
                        <a16:creationId xmlns:a16="http://schemas.microsoft.com/office/drawing/2014/main" id="{5D22BD5E-AAC1-5445-8AA8-D1E9B2CD54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703295" y="3160335"/>
                    <a:ext cx="300317" cy="517613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501AC0F4-88CD-E541-9187-5780A50BE01F}"/>
                      </a:ext>
                    </a:extLst>
                  </p:cNvPr>
                  <p:cNvSpPr txBox="1"/>
                  <p:nvPr/>
                </p:nvSpPr>
                <p:spPr>
                  <a:xfrm>
                    <a:off x="1882589" y="3773205"/>
                    <a:ext cx="72327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1400">
                        <a:latin typeface="Hiragino Sans W4" panose="020B0400000000000000" pitchFamily="34" charset="-128"/>
                        <a:ea typeface="Hiragino Sans W4" panose="020B0400000000000000" pitchFamily="34" charset="-128"/>
                      </a:rPr>
                      <a:t>文献値</a:t>
                    </a:r>
                  </a:p>
                </p:txBody>
              </p:sp>
            </p:grpSp>
            <p:cxnSp>
              <p:nvCxnSpPr>
                <p:cNvPr id="18" name="直線矢印コネクタ 17">
                  <a:extLst>
                    <a:ext uri="{FF2B5EF4-FFF2-40B4-BE49-F238E27FC236}">
                      <a16:creationId xmlns:a16="http://schemas.microsoft.com/office/drawing/2014/main" id="{3E1F4900-B80D-644E-BF74-A889E2C37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8012" y="3321700"/>
                  <a:ext cx="372036" cy="4289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7DE3696C-A189-E349-A80B-5D54E98549B5}"/>
                  </a:ext>
                </a:extLst>
              </p:cNvPr>
              <p:cNvGrpSpPr/>
              <p:nvPr/>
            </p:nvGrpSpPr>
            <p:grpSpPr>
              <a:xfrm>
                <a:off x="8879542" y="2649460"/>
                <a:ext cx="1071282" cy="657952"/>
                <a:chOff x="2245660" y="3429000"/>
                <a:chExt cx="1071282" cy="657952"/>
              </a:xfrm>
            </p:grpSpPr>
            <p:grpSp>
              <p:nvGrpSpPr>
                <p:cNvPr id="24" name="グループ化 23">
                  <a:extLst>
                    <a:ext uri="{FF2B5EF4-FFF2-40B4-BE49-F238E27FC236}">
                      <a16:creationId xmlns:a16="http://schemas.microsoft.com/office/drawing/2014/main" id="{51E733B3-8BB4-5745-A1CA-98CEA2381D26}"/>
                    </a:ext>
                  </a:extLst>
                </p:cNvPr>
                <p:cNvGrpSpPr/>
                <p:nvPr/>
              </p:nvGrpSpPr>
              <p:grpSpPr>
                <a:xfrm>
                  <a:off x="2245660" y="3429000"/>
                  <a:ext cx="844298" cy="657952"/>
                  <a:chOff x="1761566" y="3423030"/>
                  <a:chExt cx="844298" cy="657952"/>
                </a:xfrm>
              </p:grpSpPr>
              <p:cxnSp>
                <p:nvCxnSpPr>
                  <p:cNvPr id="26" name="直線矢印コネクタ 25">
                    <a:extLst>
                      <a:ext uri="{FF2B5EF4-FFF2-40B4-BE49-F238E27FC236}">
                        <a16:creationId xmlns:a16="http://schemas.microsoft.com/office/drawing/2014/main" id="{360FC2FA-7526-B141-B179-D2967296C0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761566" y="3423030"/>
                    <a:ext cx="242046" cy="35017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テキスト ボックス 26">
                    <a:extLst>
                      <a:ext uri="{FF2B5EF4-FFF2-40B4-BE49-F238E27FC236}">
                        <a16:creationId xmlns:a16="http://schemas.microsoft.com/office/drawing/2014/main" id="{652B68D3-1981-D144-8157-D758765901FC}"/>
                      </a:ext>
                    </a:extLst>
                  </p:cNvPr>
                  <p:cNvSpPr txBox="1"/>
                  <p:nvPr/>
                </p:nvSpPr>
                <p:spPr>
                  <a:xfrm>
                    <a:off x="1882589" y="3773205"/>
                    <a:ext cx="72327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1400">
                        <a:latin typeface="Hiragino Sans W4" panose="020B0400000000000000" pitchFamily="34" charset="-128"/>
                        <a:ea typeface="Hiragino Sans W4" panose="020B0400000000000000" pitchFamily="34" charset="-128"/>
                      </a:rPr>
                      <a:t>文献値</a:t>
                    </a:r>
                  </a:p>
                </p:txBody>
              </p:sp>
            </p:grpSp>
            <p:cxnSp>
              <p:nvCxnSpPr>
                <p:cNvPr id="25" name="直線矢印コネクタ 24">
                  <a:extLst>
                    <a:ext uri="{FF2B5EF4-FFF2-40B4-BE49-F238E27FC236}">
                      <a16:creationId xmlns:a16="http://schemas.microsoft.com/office/drawing/2014/main" id="{FCB236FF-8099-F840-8F93-F9C838CCF5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8012" y="3429000"/>
                  <a:ext cx="398930" cy="3216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2DB7D1E-F282-2947-8B0B-BB1972011089}"/>
              </a:ext>
            </a:extLst>
          </p:cNvPr>
          <p:cNvSpPr txBox="1"/>
          <p:nvPr/>
        </p:nvSpPr>
        <p:spPr>
          <a:xfrm>
            <a:off x="0" y="6536324"/>
            <a:ext cx="31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rPr>
              <a:t>注</a:t>
            </a:r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r>
              <a:rPr lang="ja-JP" altLang="en-US" sz="1600">
                <a:latin typeface="Hiragino Sans W4" panose="020B0400000000000000" pitchFamily="34" charset="-128"/>
                <a:ea typeface="Hiragino Sans W4" panose="020B0400000000000000" pitchFamily="34" charset="-128"/>
              </a:rPr>
              <a:t>等級の下限値はノイズの</a:t>
            </a:r>
            <a:r>
              <a:rPr kumimoji="1"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3σ</a:t>
            </a:r>
            <a:endParaRPr kumimoji="1" lang="ja-JP" altLang="en-US" sz="16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68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8930</TotalTime>
  <Words>1056</Words>
  <Application>Microsoft Macintosh PowerPoint</Application>
  <PresentationFormat>ワイド画面</PresentationFormat>
  <Paragraphs>151</Paragraphs>
  <Slides>14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Hiragino Sans W4</vt:lpstr>
      <vt:lpstr>游ゴシック</vt:lpstr>
      <vt:lpstr>游ゴシック Light</vt:lpstr>
      <vt:lpstr>Arial</vt:lpstr>
      <vt:lpstr>Cambria Math</vt:lpstr>
      <vt:lpstr>Wingdings</vt:lpstr>
      <vt:lpstr>Office テーマ</vt:lpstr>
      <vt:lpstr>なゆた望遠鏡NICによる 遠方クェーサーの変光調査</vt:lpstr>
      <vt:lpstr>Introduction</vt:lpstr>
      <vt:lpstr>観測と解析</vt:lpstr>
      <vt:lpstr>誤差の計算</vt:lpstr>
      <vt:lpstr>PSO 183+05</vt:lpstr>
      <vt:lpstr>PSO 338+29</vt:lpstr>
      <vt:lpstr>PSO 338+29</vt:lpstr>
      <vt:lpstr>ULAS J1120+0641</vt:lpstr>
      <vt:lpstr>ULAS J1342+0928</vt:lpstr>
      <vt:lpstr>ULAS J1342+0928</vt:lpstr>
      <vt:lpstr>誤差の改善</vt:lpstr>
      <vt:lpstr>ディザリングの誤差への影響</vt:lpstr>
      <vt:lpstr>ディザリングの誤差への影響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s.sekine0911</dc:creator>
  <cp:lastModifiedBy>s.sekine0911</cp:lastModifiedBy>
  <cp:revision>75</cp:revision>
  <dcterms:created xsi:type="dcterms:W3CDTF">2022-04-25T05:44:30Z</dcterms:created>
  <dcterms:modified xsi:type="dcterms:W3CDTF">2022-07-26T02:00:49Z</dcterms:modified>
</cp:coreProperties>
</file>