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9" r:id="rId5"/>
    <p:sldId id="299" r:id="rId6"/>
    <p:sldId id="261" r:id="rId7"/>
    <p:sldId id="262" r:id="rId8"/>
    <p:sldId id="302" r:id="rId9"/>
    <p:sldId id="303" r:id="rId10"/>
    <p:sldId id="26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FFEE40-AEC2-4EE4-8E7C-F259482E5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1738A2-567A-440B-9160-AB8CDE834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A2D121-3B49-463A-A313-9F74460C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98CF1-0EA2-47E7-811A-054702FC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F24822-68BE-4605-B8E5-5DF516F4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90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E6F457-4FD5-45A8-8092-67103B85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6D1D2A-4554-4E99-9FCC-E119EDB94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623850-18C6-4D0F-A512-08CBDADA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26FEA3-6A5C-4724-B505-177AEB46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F734E1-1F98-4829-AFFF-C318DA4F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3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BDCFD3C-95AF-408E-B23C-3C6E53491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2E388F-450D-4165-AD19-8F486F815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8088DA-EFA9-495A-960D-97A08CAF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AE6AB3-8724-41AC-BCF4-EAEA4B4D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1C688-88B9-4E05-9926-92D9798D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13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F24062-CA08-441C-B7DA-E4EFDC57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1E0F11-4D5B-4BF0-918D-08C817F94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3C1F4F-B2E2-48DF-B5D6-5E391175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2CA0D2-3EAD-47EA-AD6E-492FD0B4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A1A817-9CE4-4800-B8AB-053CE582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57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33F84A-5AEF-4336-A21C-C21FC153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9AEA2E-461C-4673-B579-73EA0F17F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D6EC8C-0D83-4B90-AFE1-FFD5DE43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4A17D1-0CCE-4FD7-8133-4CB3490B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35A439-BA1E-439B-9264-A4F42633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89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A8EF0-1EE0-4CED-8E21-322F9675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0A83CB-FA86-4AFE-B7A3-7F82C3F60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05551EC-60B5-4430-91A2-4B6A55867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3705E1-4885-486E-813A-D4152C4A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9FC58C-65A2-4B9F-8785-1311D985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EAE8A4-BC90-495E-B199-2BE1F7C8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31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41035-429E-4F94-A3EB-C863582B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B87F51-081F-47DC-AF4D-8A08BD88A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EB4B44-D347-4BC8-A3DC-692EB2F04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1B1F6A0-5468-4A8E-88C5-07D9F3874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3970F8-1A05-4EE8-8ED4-F9228A55B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9A4981-B68F-4E7D-9B07-5CCAC6DE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7C37762-881D-4D36-9A5B-BB83D1FF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D65948B-4821-492D-94D8-FDC72956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2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E946A-6180-4F12-B461-E4BC46A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C595F1-4791-4510-9DDF-E5A0BC50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3548B0-4B89-4539-AA3B-E9ABA6CD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71F58C-C342-484F-BF2E-8498C18A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6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A46BF96-C5CE-4C25-B700-F4692DF2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549D24E-BC48-4222-9EB0-4C7BC9BB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D41FE7-633C-466D-AEA6-526FB912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46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8D14D4-E9CF-4184-B7CF-0222D7E1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53393-8F0F-4140-B1F8-8BE11B1C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8F6BFA-DB92-4817-8315-3BD895364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1AADE1-A534-4C5D-BCE3-F83474A2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37B055-3BC6-4C4E-8E81-FC154C9A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9549A8-0963-4BED-AFD0-72EE8066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82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EA76B-A734-4FBC-AEEB-8F273FC0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8BF06A6-A842-43CB-B02A-5F6203109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67983E-F18D-46EE-8DA1-90CD5BC2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A9CA80-6F9C-49C3-8B8C-78C914DD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696AB6-16CD-402D-B0C7-0EFCCE5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668AA2-FBBA-435A-9AE1-0498ED42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86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551AA51-B2B0-4160-A8C6-7669DEE7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A979B6-8C52-46BF-A8A5-E7CFAF238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41400D-1DF5-4BF3-9817-ED4E9B43F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4E5E-EDA4-4CB8-B543-426DBB2AF1B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02D322-E3BF-4467-8A80-0E94218F2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307D78-D790-48CC-A042-CD54EC10A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54936-08B9-42AB-898F-DEE000DED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96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863D5-B753-478C-A3E5-6337E4C78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分光観測による散開星団に属する</a:t>
            </a:r>
            <a:br>
              <a:rPr kumimoji="1" lang="en-US" altLang="ja-JP" sz="4000" dirty="0"/>
            </a:br>
            <a:r>
              <a:rPr kumimoji="1" lang="ja-JP" altLang="en-US" sz="4000" dirty="0"/>
              <a:t>ポスト</a:t>
            </a:r>
            <a:r>
              <a:rPr kumimoji="1" lang="en-US" altLang="ja-JP" sz="4000" dirty="0"/>
              <a:t>T</a:t>
            </a:r>
            <a:r>
              <a:rPr kumimoji="1" lang="ja-JP" altLang="en-US" sz="4000" dirty="0"/>
              <a:t>タウリ星の探査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BB6195-B39C-4E52-9E08-0B7F4A3D4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3066"/>
            <a:ext cx="9144000" cy="1464733"/>
          </a:xfrm>
        </p:spPr>
        <p:txBody>
          <a:bodyPr/>
          <a:lstStyle/>
          <a:p>
            <a:r>
              <a:rPr kumimoji="1" lang="ja-JP" altLang="en-US" dirty="0"/>
              <a:t>兵庫県立大学 光学赤外線天文学講座　水本 拓走</a:t>
            </a:r>
          </a:p>
        </p:txBody>
      </p:sp>
    </p:spTree>
    <p:extLst>
      <p:ext uri="{BB962C8B-B14F-4D97-AF65-F5344CB8AC3E}">
        <p14:creationId xmlns:p14="http://schemas.microsoft.com/office/powerpoint/2010/main" val="267586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0F8CF8-6717-4E7B-AD8D-12DDAEB2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 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14976A-F88A-4843-B640-3B1DF117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734"/>
            <a:ext cx="10515600" cy="455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リチウムの吸収線は、本当にリチウム吸収線が小さくて見えていない場合と、スペクトルの</a:t>
            </a:r>
            <a:r>
              <a:rPr kumimoji="1" lang="en-US" altLang="ja-JP" sz="2000" dirty="0"/>
              <a:t>SN</a:t>
            </a:r>
            <a:r>
              <a:rPr kumimoji="1" lang="ja-JP" altLang="en-US" sz="2000" dirty="0"/>
              <a:t>が悪くて検出ができていない場合がある。</a:t>
            </a: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暗く低温の星の</a:t>
            </a:r>
            <a:r>
              <a:rPr kumimoji="1" lang="en-US" altLang="ja-JP" sz="2000" dirty="0"/>
              <a:t>Hα</a:t>
            </a:r>
            <a:r>
              <a:rPr lang="ja-JP" altLang="en-US" sz="2000" dirty="0"/>
              <a:t>線</a:t>
            </a:r>
            <a:r>
              <a:rPr kumimoji="1" lang="ja-JP" altLang="en-US" sz="2000" dirty="0"/>
              <a:t>が</a:t>
            </a:r>
            <a:r>
              <a:rPr lang="ja-JP" altLang="en-US" sz="2000" dirty="0"/>
              <a:t>輝線として見える</a:t>
            </a:r>
            <a:r>
              <a:rPr kumimoji="1" lang="ja-JP" altLang="en-US" sz="2000" dirty="0"/>
              <a:t>傾向がある？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→主系列星では、スペクトル型が</a:t>
            </a:r>
            <a:r>
              <a:rPr lang="en-US" altLang="ja-JP" sz="2000" dirty="0"/>
              <a:t>A</a:t>
            </a:r>
            <a:r>
              <a:rPr lang="ja-JP" altLang="en-US" sz="2000" dirty="0"/>
              <a:t>型星くらいで</a:t>
            </a:r>
            <a:r>
              <a:rPr lang="en-US" altLang="ja-JP" sz="2000" dirty="0"/>
              <a:t>Hα</a:t>
            </a:r>
            <a:r>
              <a:rPr lang="ja-JP" altLang="en-US" sz="2000" dirty="0"/>
              <a:t>線の吸収成分が最も大きくなる。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　高温の星では、輝線成分が吸収成分に打ち消されている？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</a:t>
            </a:r>
            <a:r>
              <a:rPr kumimoji="1" lang="ja-JP" altLang="en-US" sz="2000" dirty="0"/>
              <a:t>低温の星では、吸収成分が小さいために輝線が強く見えている？</a:t>
            </a: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現在、なゆた望遠鏡の</a:t>
            </a:r>
            <a:r>
              <a:rPr lang="en-US" altLang="ja-JP" sz="2000" dirty="0"/>
              <a:t>MALLS</a:t>
            </a:r>
            <a:r>
              <a:rPr kumimoji="1" lang="ja-JP" altLang="en-US" sz="2000" dirty="0"/>
              <a:t>で</a:t>
            </a:r>
            <a:r>
              <a:rPr lang="ja-JP" altLang="en-US" sz="2000" dirty="0"/>
              <a:t>他の星団の星について</a:t>
            </a:r>
            <a:r>
              <a:rPr kumimoji="1" lang="ja-JP" altLang="en-US" sz="2000" dirty="0"/>
              <a:t>分光観測を進めている。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4132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>
            <a:extLst>
              <a:ext uri="{FF2B5EF4-FFF2-40B4-BE49-F238E27FC236}">
                <a16:creationId xmlns:a16="http://schemas.microsoft.com/office/drawing/2014/main" id="{DDEE8EE4-A8A0-4278-A03D-8F9F069F8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676" y="1614029"/>
            <a:ext cx="2173583" cy="14728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5F6B430-2152-4980-BEA1-DA1E89C8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91" y="17970"/>
            <a:ext cx="7886700" cy="1325563"/>
          </a:xfrm>
        </p:spPr>
        <p:txBody>
          <a:bodyPr/>
          <a:lstStyle/>
          <a:p>
            <a:r>
              <a:rPr lang="ja-JP" altLang="en-US" dirty="0"/>
              <a:t>星の誕生と進化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7ACD5B-5E8B-40EA-A4D4-1361E54E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441" y="1629227"/>
            <a:ext cx="6916783" cy="1827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〇分子雲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星が生まれる場所。主に水素ガスの塊でできている。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星間物質が何らかの力で圧縮されると水素は分子を形成し、分子雲になる。密度の高い部分はコアになり、周りの物質を降着させながら星に成長する。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871D05-C4D3-410B-A833-43A4064F1536}"/>
              </a:ext>
            </a:extLst>
          </p:cNvPr>
          <p:cNvSpPr txBox="1"/>
          <p:nvPr/>
        </p:nvSpPr>
        <p:spPr>
          <a:xfrm>
            <a:off x="4568441" y="3536251"/>
            <a:ext cx="7213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〇原始星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中心星は星周物質に埋もれており、可視光で検出できない。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赤外線で検出される。タイムスケールは</a:t>
            </a:r>
            <a:r>
              <a:rPr lang="en-US" altLang="ja-JP" sz="2000" dirty="0">
                <a:latin typeface="+mn-ea"/>
              </a:rPr>
              <a:t>10</a:t>
            </a:r>
            <a:r>
              <a:rPr lang="ja-JP" altLang="en-US" sz="2000" dirty="0">
                <a:latin typeface="+mn-ea"/>
              </a:rPr>
              <a:t>万年くらい。</a:t>
            </a:r>
            <a:endParaRPr lang="en-US" altLang="ja-JP" sz="2000" dirty="0"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CBFFFC4-57FB-4F49-9673-47F13A370483}"/>
              </a:ext>
            </a:extLst>
          </p:cNvPr>
          <p:cNvSpPr txBox="1"/>
          <p:nvPr/>
        </p:nvSpPr>
        <p:spPr>
          <a:xfrm>
            <a:off x="4687887" y="4893216"/>
            <a:ext cx="6801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〇古典的</a:t>
            </a:r>
            <a:r>
              <a:rPr lang="en-US" altLang="ja-JP" sz="2000" dirty="0">
                <a:latin typeface="+mn-ea"/>
              </a:rPr>
              <a:t>T</a:t>
            </a:r>
            <a:r>
              <a:rPr lang="ja-JP" altLang="en-US" sz="2000" dirty="0">
                <a:latin typeface="+mn-ea"/>
              </a:rPr>
              <a:t>タウリ型星</a:t>
            </a:r>
            <a:r>
              <a:rPr lang="en-US" altLang="ja-JP" sz="2000" dirty="0">
                <a:latin typeface="+mn-ea"/>
              </a:rPr>
              <a:t>(CTTS)</a:t>
            </a:r>
          </a:p>
          <a:p>
            <a:r>
              <a:rPr lang="ja-JP" altLang="en-US" sz="2000" dirty="0">
                <a:latin typeface="+mn-ea"/>
              </a:rPr>
              <a:t>　可視光でも観測が可能になる。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輝線や赤外超過といった星周円盤由来の特徴をもつ。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等価幅が</a:t>
            </a:r>
            <a:r>
              <a:rPr lang="en-US" altLang="ja-JP" sz="2000" dirty="0">
                <a:latin typeface="+mn-ea"/>
              </a:rPr>
              <a:t>10 Å</a:t>
            </a:r>
            <a:r>
              <a:rPr lang="ja-JP" altLang="en-US" sz="2000" dirty="0">
                <a:latin typeface="+mn-ea"/>
              </a:rPr>
              <a:t>以上の</a:t>
            </a:r>
            <a:r>
              <a:rPr lang="en-US" altLang="ja-JP" sz="2000" dirty="0">
                <a:latin typeface="+mn-ea"/>
              </a:rPr>
              <a:t>Hα</a:t>
            </a:r>
            <a:r>
              <a:rPr lang="ja-JP" altLang="en-US" sz="2000" dirty="0">
                <a:latin typeface="+mn-ea"/>
              </a:rPr>
              <a:t>輝線が観測される。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タイムスケールは</a:t>
            </a:r>
            <a:r>
              <a:rPr lang="en-US" altLang="ja-JP" sz="2000" dirty="0">
                <a:latin typeface="+mn-ea"/>
              </a:rPr>
              <a:t>100</a:t>
            </a:r>
            <a:r>
              <a:rPr lang="ja-JP" altLang="en-US" sz="2000" dirty="0">
                <a:latin typeface="+mn-ea"/>
              </a:rPr>
              <a:t>万年くらい。</a:t>
            </a:r>
            <a:endParaRPr lang="en-US" altLang="ja-JP" sz="2000" dirty="0">
              <a:latin typeface="+mn-ea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FEF14925-003F-497B-BDA9-28AB80EA7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387" y="3579562"/>
            <a:ext cx="2536156" cy="937832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3A1C7B6-0E1B-41C0-88C6-50D96ACAD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664" y="5086062"/>
            <a:ext cx="2633695" cy="116595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20511B-E6CF-483D-9492-B0C39ED4FE54}"/>
              </a:ext>
            </a:extLst>
          </p:cNvPr>
          <p:cNvSpPr txBox="1"/>
          <p:nvPr/>
        </p:nvSpPr>
        <p:spPr>
          <a:xfrm>
            <a:off x="1273842" y="6403709"/>
            <a:ext cx="271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1</a:t>
            </a:r>
            <a:r>
              <a:rPr lang="ja-JP" altLang="en-US" dirty="0"/>
              <a:t> 星の進化のイメージ</a:t>
            </a:r>
          </a:p>
        </p:txBody>
      </p:sp>
      <p:sp>
        <p:nvSpPr>
          <p:cNvPr id="22" name="矢印: 折線 21">
            <a:extLst>
              <a:ext uri="{FF2B5EF4-FFF2-40B4-BE49-F238E27FC236}">
                <a16:creationId xmlns:a16="http://schemas.microsoft.com/office/drawing/2014/main" id="{21B7C214-93C6-47B6-8A6B-28541F91633B}"/>
              </a:ext>
            </a:extLst>
          </p:cNvPr>
          <p:cNvSpPr/>
          <p:nvPr/>
        </p:nvSpPr>
        <p:spPr>
          <a:xfrm rot="8783041" flipV="1">
            <a:off x="2680728" y="3836645"/>
            <a:ext cx="389703" cy="373675"/>
          </a:xfrm>
          <a:prstGeom prst="bentArrow">
            <a:avLst>
              <a:gd name="adj1" fmla="val 23993"/>
              <a:gd name="adj2" fmla="val 31076"/>
              <a:gd name="adj3" fmla="val 49969"/>
              <a:gd name="adj4" fmla="val 56130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" name="矢印: 折線 22">
            <a:extLst>
              <a:ext uri="{FF2B5EF4-FFF2-40B4-BE49-F238E27FC236}">
                <a16:creationId xmlns:a16="http://schemas.microsoft.com/office/drawing/2014/main" id="{19DC8A27-A36B-46A4-A70C-88C8112240A0}"/>
              </a:ext>
            </a:extLst>
          </p:cNvPr>
          <p:cNvSpPr/>
          <p:nvPr/>
        </p:nvSpPr>
        <p:spPr>
          <a:xfrm rot="8924707" flipV="1">
            <a:off x="2829078" y="5082961"/>
            <a:ext cx="458939" cy="399397"/>
          </a:xfrm>
          <a:prstGeom prst="bentArrow">
            <a:avLst>
              <a:gd name="adj1" fmla="val 23993"/>
              <a:gd name="adj2" fmla="val 31076"/>
              <a:gd name="adj3" fmla="val 49969"/>
              <a:gd name="adj4" fmla="val 56130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4CFE568-A301-409E-A65C-E32B0EBC998D}"/>
              </a:ext>
            </a:extLst>
          </p:cNvPr>
          <p:cNvCxnSpPr>
            <a:cxnSpLocks/>
          </p:cNvCxnSpPr>
          <p:nvPr/>
        </p:nvCxnSpPr>
        <p:spPr>
          <a:xfrm>
            <a:off x="1254212" y="4407434"/>
            <a:ext cx="2529335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8858F2-E5F6-4900-B153-BC4D36565591}"/>
              </a:ext>
            </a:extLst>
          </p:cNvPr>
          <p:cNvSpPr txBox="1"/>
          <p:nvPr/>
        </p:nvSpPr>
        <p:spPr>
          <a:xfrm>
            <a:off x="2058197" y="4523884"/>
            <a:ext cx="110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約</a:t>
            </a:r>
            <a:r>
              <a:rPr lang="en-US" altLang="ja-JP" dirty="0"/>
              <a:t>0.1 pc</a:t>
            </a:r>
            <a:endParaRPr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DEA2FC5-2097-4268-8400-BD8D6C034B44}"/>
              </a:ext>
            </a:extLst>
          </p:cNvPr>
          <p:cNvCxnSpPr>
            <a:cxnSpLocks/>
          </p:cNvCxnSpPr>
          <p:nvPr/>
        </p:nvCxnSpPr>
        <p:spPr>
          <a:xfrm>
            <a:off x="1222248" y="2828046"/>
            <a:ext cx="2529335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A4F3D3B-1BFD-4F8E-BBB0-36C91584D2B9}"/>
              </a:ext>
            </a:extLst>
          </p:cNvPr>
          <p:cNvSpPr txBox="1"/>
          <p:nvPr/>
        </p:nvSpPr>
        <p:spPr>
          <a:xfrm>
            <a:off x="1576211" y="3112962"/>
            <a:ext cx="202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数</a:t>
            </a:r>
            <a:r>
              <a:rPr lang="en-US" altLang="ja-JP" dirty="0"/>
              <a:t>pc</a:t>
            </a:r>
            <a:r>
              <a:rPr lang="ja-JP" altLang="en-US" dirty="0"/>
              <a:t>から数十</a:t>
            </a:r>
            <a:r>
              <a:rPr lang="en-US" altLang="ja-JP" dirty="0"/>
              <a:t>pc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B1AEEA-BED2-4A87-B09C-9D225DB39026}"/>
              </a:ext>
            </a:extLst>
          </p:cNvPr>
          <p:cNvSpPr txBox="1"/>
          <p:nvPr/>
        </p:nvSpPr>
        <p:spPr>
          <a:xfrm>
            <a:off x="1129175" y="1123693"/>
            <a:ext cx="764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以下は、</a:t>
            </a:r>
            <a:r>
              <a:rPr lang="en-US" altLang="ja-JP" sz="2000" dirty="0"/>
              <a:t>0.5 M</a:t>
            </a:r>
            <a:r>
              <a:rPr lang="ja-JP" altLang="en-US" sz="2000" baseline="-25000" dirty="0"/>
              <a:t>⦿</a:t>
            </a:r>
            <a:r>
              <a:rPr lang="ja-JP" altLang="en-US" sz="2000" dirty="0"/>
              <a:t>の星が主系列星になるまでの進化の様子。</a:t>
            </a:r>
          </a:p>
        </p:txBody>
      </p:sp>
    </p:spTree>
    <p:extLst>
      <p:ext uri="{BB962C8B-B14F-4D97-AF65-F5344CB8AC3E}">
        <p14:creationId xmlns:p14="http://schemas.microsoft.com/office/powerpoint/2010/main" val="358563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F6B430-2152-4980-BEA1-DA1E89C8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26" y="27091"/>
            <a:ext cx="7886700" cy="1325563"/>
          </a:xfrm>
        </p:spPr>
        <p:txBody>
          <a:bodyPr/>
          <a:lstStyle/>
          <a:p>
            <a:r>
              <a:rPr lang="ja-JP" altLang="en-US" dirty="0"/>
              <a:t>星の誕生と進化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7ACD5B-5E8B-40EA-A4D4-1361E54E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58" y="1189302"/>
            <a:ext cx="7004532" cy="18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〇弱輝線</a:t>
            </a:r>
            <a:r>
              <a:rPr lang="en-US" altLang="ja-JP" sz="2000" dirty="0">
                <a:latin typeface="+mn-ea"/>
              </a:rPr>
              <a:t>T</a:t>
            </a:r>
            <a:r>
              <a:rPr lang="ja-JP" altLang="en-US" sz="2000" dirty="0">
                <a:latin typeface="+mn-ea"/>
              </a:rPr>
              <a:t>タウリ型星</a:t>
            </a:r>
            <a:r>
              <a:rPr lang="en-US" altLang="ja-JP" sz="2000" dirty="0">
                <a:latin typeface="+mn-ea"/>
              </a:rPr>
              <a:t>(WTTS)</a:t>
            </a:r>
          </a:p>
          <a:p>
            <a:pPr marL="0" indent="0">
              <a:buNone/>
            </a:pPr>
            <a:r>
              <a:rPr lang="en-US" altLang="ja-JP" sz="2000" dirty="0">
                <a:latin typeface="+mn-ea"/>
              </a:rPr>
              <a:t>T</a:t>
            </a:r>
            <a:r>
              <a:rPr lang="ja-JP" altLang="en-US" sz="2000" dirty="0">
                <a:latin typeface="+mn-ea"/>
              </a:rPr>
              <a:t>タウリ星のうち、円盤が晴れてきた段階。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en-US" altLang="ja-JP" sz="2000" dirty="0">
                <a:latin typeface="+mn-ea"/>
              </a:rPr>
              <a:t>10Å</a:t>
            </a:r>
            <a:r>
              <a:rPr lang="ja-JP" altLang="en-US" sz="2000" dirty="0">
                <a:latin typeface="+mn-ea"/>
              </a:rPr>
              <a:t>未満の弱い</a:t>
            </a:r>
            <a:r>
              <a:rPr lang="en-US" altLang="ja-JP" sz="2000" dirty="0">
                <a:latin typeface="+mn-ea"/>
              </a:rPr>
              <a:t>Hα</a:t>
            </a:r>
            <a:r>
              <a:rPr lang="ja-JP" altLang="en-US" sz="2000" dirty="0">
                <a:latin typeface="+mn-ea"/>
              </a:rPr>
              <a:t>輝線が観測される。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タイムスケールは</a:t>
            </a:r>
            <a:r>
              <a:rPr lang="en-US" altLang="ja-JP" sz="2000" dirty="0">
                <a:latin typeface="+mn-ea"/>
              </a:rPr>
              <a:t>1000</a:t>
            </a:r>
            <a:r>
              <a:rPr lang="ja-JP" altLang="en-US" sz="2000" dirty="0">
                <a:latin typeface="+mn-ea"/>
              </a:rPr>
              <a:t>万年くらい。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871D05-C4D3-410B-A833-43A4064F1536}"/>
              </a:ext>
            </a:extLst>
          </p:cNvPr>
          <p:cNvSpPr txBox="1"/>
          <p:nvPr/>
        </p:nvSpPr>
        <p:spPr>
          <a:xfrm>
            <a:off x="4254335" y="3019217"/>
            <a:ext cx="759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〇ポスト</a:t>
            </a:r>
            <a:r>
              <a:rPr lang="en-US" altLang="ja-JP" sz="2000" dirty="0"/>
              <a:t>T</a:t>
            </a:r>
            <a:r>
              <a:rPr lang="ja-JP" altLang="en-US" sz="2000" dirty="0"/>
              <a:t>タウリ型星</a:t>
            </a:r>
            <a:r>
              <a:rPr lang="en-US" altLang="ja-JP" sz="2000" dirty="0"/>
              <a:t>(PTTS)</a:t>
            </a:r>
          </a:p>
          <a:p>
            <a:r>
              <a:rPr lang="ja-JP" altLang="en-US" sz="2000" dirty="0"/>
              <a:t>円盤は消失している。まだ収縮によってエネルギーを放出する。</a:t>
            </a:r>
            <a:endParaRPr lang="en-US" altLang="ja-JP" sz="2000" dirty="0"/>
          </a:p>
          <a:p>
            <a:r>
              <a:rPr lang="ja-JP" altLang="en-US" sz="2000" dirty="0"/>
              <a:t>タイムスケールは数千万年。タイムスケールから考えられる数に比べ、発見数が少ない。</a:t>
            </a:r>
            <a:endParaRPr lang="en-US" altLang="ja-JP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7C5F3A-6595-4EB0-B748-655139DC4642}"/>
              </a:ext>
            </a:extLst>
          </p:cNvPr>
          <p:cNvSpPr txBox="1"/>
          <p:nvPr/>
        </p:nvSpPr>
        <p:spPr>
          <a:xfrm>
            <a:off x="4312396" y="4772210"/>
            <a:ext cx="6584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〇主系列星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中心部が十分高温になり、中心部で起こる水素の核融合エネルギーで輝く。収縮は止まる。</a:t>
            </a:r>
            <a:endParaRPr lang="en-US" altLang="ja-JP" sz="2000" dirty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1</a:t>
            </a:r>
            <a:r>
              <a:rPr lang="ja-JP" altLang="en-US" sz="2000" dirty="0">
                <a:latin typeface="+mn-ea"/>
              </a:rPr>
              <a:t>億歳くらいで到達。期間が長い。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293DD013-0E26-42DA-977F-F2FC3EF4B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67" y="4620289"/>
            <a:ext cx="2548349" cy="147536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20511B-E6CF-483D-9492-B0C39ED4FE54}"/>
              </a:ext>
            </a:extLst>
          </p:cNvPr>
          <p:cNvSpPr txBox="1"/>
          <p:nvPr/>
        </p:nvSpPr>
        <p:spPr>
          <a:xfrm>
            <a:off x="1395460" y="6388591"/>
            <a:ext cx="291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2</a:t>
            </a:r>
            <a:r>
              <a:rPr lang="ja-JP" altLang="en-US" dirty="0"/>
              <a:t> 星の進化のイメージ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4BD2674-E0C4-584B-F9C6-31A55D5A90A0}"/>
              </a:ext>
            </a:extLst>
          </p:cNvPr>
          <p:cNvSpPr/>
          <p:nvPr/>
        </p:nvSpPr>
        <p:spPr>
          <a:xfrm>
            <a:off x="1796196" y="3008309"/>
            <a:ext cx="1260000" cy="12600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25D10F3C-A51D-BB93-D12A-89CD9CF404E6}"/>
              </a:ext>
            </a:extLst>
          </p:cNvPr>
          <p:cNvSpPr/>
          <p:nvPr/>
        </p:nvSpPr>
        <p:spPr>
          <a:xfrm>
            <a:off x="2590019" y="3469374"/>
            <a:ext cx="176677" cy="126191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E0BEDDB4-2F58-FADF-AF68-570DF149D4A1}"/>
              </a:ext>
            </a:extLst>
          </p:cNvPr>
          <p:cNvSpPr/>
          <p:nvPr/>
        </p:nvSpPr>
        <p:spPr>
          <a:xfrm>
            <a:off x="2459843" y="3360294"/>
            <a:ext cx="110639" cy="81623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85C1148B-D0E4-39C9-5E53-B3FE3564B50A}"/>
              </a:ext>
            </a:extLst>
          </p:cNvPr>
          <p:cNvSpPr/>
          <p:nvPr/>
        </p:nvSpPr>
        <p:spPr>
          <a:xfrm>
            <a:off x="2672225" y="3286111"/>
            <a:ext cx="176677" cy="126191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円弧 9">
            <a:extLst>
              <a:ext uri="{FF2B5EF4-FFF2-40B4-BE49-F238E27FC236}">
                <a16:creationId xmlns:a16="http://schemas.microsoft.com/office/drawing/2014/main" id="{E0882CBC-7FE2-C477-21AE-5C48FA84C702}"/>
              </a:ext>
            </a:extLst>
          </p:cNvPr>
          <p:cNvSpPr/>
          <p:nvPr/>
        </p:nvSpPr>
        <p:spPr>
          <a:xfrm>
            <a:off x="1476261" y="3512685"/>
            <a:ext cx="1904213" cy="275995"/>
          </a:xfrm>
          <a:prstGeom prst="arc">
            <a:avLst>
              <a:gd name="adj1" fmla="val 21066132"/>
              <a:gd name="adj2" fmla="val 113563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60136C6A-D692-02AF-AD2F-860C1B22C3E2}"/>
              </a:ext>
            </a:extLst>
          </p:cNvPr>
          <p:cNvSpPr/>
          <p:nvPr/>
        </p:nvSpPr>
        <p:spPr>
          <a:xfrm>
            <a:off x="1878011" y="1452237"/>
            <a:ext cx="1080000" cy="10800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雲 17">
            <a:extLst>
              <a:ext uri="{FF2B5EF4-FFF2-40B4-BE49-F238E27FC236}">
                <a16:creationId xmlns:a16="http://schemas.microsoft.com/office/drawing/2014/main" id="{0A258621-5347-D5CB-C312-C95FB82FBFDC}"/>
              </a:ext>
            </a:extLst>
          </p:cNvPr>
          <p:cNvSpPr/>
          <p:nvPr/>
        </p:nvSpPr>
        <p:spPr>
          <a:xfrm>
            <a:off x="2237376" y="1837226"/>
            <a:ext cx="109748" cy="56488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雲 19">
            <a:extLst>
              <a:ext uri="{FF2B5EF4-FFF2-40B4-BE49-F238E27FC236}">
                <a16:creationId xmlns:a16="http://schemas.microsoft.com/office/drawing/2014/main" id="{4346CBAF-73CF-830C-0F6F-D699A728F126}"/>
              </a:ext>
            </a:extLst>
          </p:cNvPr>
          <p:cNvSpPr/>
          <p:nvPr/>
        </p:nvSpPr>
        <p:spPr>
          <a:xfrm flipH="1" flipV="1">
            <a:off x="2203062" y="1748102"/>
            <a:ext cx="89191" cy="55759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雲 21">
            <a:extLst>
              <a:ext uri="{FF2B5EF4-FFF2-40B4-BE49-F238E27FC236}">
                <a16:creationId xmlns:a16="http://schemas.microsoft.com/office/drawing/2014/main" id="{4450936B-780F-EBCD-0BB6-8F29610EAC8D}"/>
              </a:ext>
            </a:extLst>
          </p:cNvPr>
          <p:cNvSpPr/>
          <p:nvPr/>
        </p:nvSpPr>
        <p:spPr>
          <a:xfrm>
            <a:off x="2079312" y="1802343"/>
            <a:ext cx="109748" cy="73180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92D52C2-3D52-0E52-B2FB-8EC9CE83881A}"/>
              </a:ext>
            </a:extLst>
          </p:cNvPr>
          <p:cNvSpPr/>
          <p:nvPr/>
        </p:nvSpPr>
        <p:spPr>
          <a:xfrm>
            <a:off x="1676056" y="2152226"/>
            <a:ext cx="109251" cy="863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A5A3965-F90C-058E-457A-71DE642E291E}"/>
              </a:ext>
            </a:extLst>
          </p:cNvPr>
          <p:cNvSpPr/>
          <p:nvPr/>
        </p:nvSpPr>
        <p:spPr>
          <a:xfrm>
            <a:off x="1468392" y="1924294"/>
            <a:ext cx="85151" cy="457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5580AAA-E705-A548-BD3F-FF86FB4BE0DC}"/>
              </a:ext>
            </a:extLst>
          </p:cNvPr>
          <p:cNvSpPr/>
          <p:nvPr/>
        </p:nvSpPr>
        <p:spPr>
          <a:xfrm>
            <a:off x="2078952" y="2184159"/>
            <a:ext cx="137387" cy="1126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8BD8AE0C-3F08-2F5A-D709-EF5C102D5C10}"/>
              </a:ext>
            </a:extLst>
          </p:cNvPr>
          <p:cNvSpPr/>
          <p:nvPr/>
        </p:nvSpPr>
        <p:spPr>
          <a:xfrm>
            <a:off x="1584426" y="1715252"/>
            <a:ext cx="117171" cy="7629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89FCE1CF-E081-9DD2-0D6B-D9E3418679B9}"/>
              </a:ext>
            </a:extLst>
          </p:cNvPr>
          <p:cNvSpPr/>
          <p:nvPr/>
        </p:nvSpPr>
        <p:spPr>
          <a:xfrm>
            <a:off x="1269161" y="1927328"/>
            <a:ext cx="70003" cy="563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A56D548-2AB8-C572-18E0-4E6AEA1B9534}"/>
              </a:ext>
            </a:extLst>
          </p:cNvPr>
          <p:cNvSpPr/>
          <p:nvPr/>
        </p:nvSpPr>
        <p:spPr>
          <a:xfrm>
            <a:off x="1881371" y="2143773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7BC16D63-A6F7-0B01-ECE6-F2F0131C5EBD}"/>
              </a:ext>
            </a:extLst>
          </p:cNvPr>
          <p:cNvSpPr/>
          <p:nvPr/>
        </p:nvSpPr>
        <p:spPr>
          <a:xfrm>
            <a:off x="2534124" y="2137140"/>
            <a:ext cx="137387" cy="1126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6ECC4B2D-9FA1-9EED-4349-C3EBC079FADC}"/>
              </a:ext>
            </a:extLst>
          </p:cNvPr>
          <p:cNvSpPr/>
          <p:nvPr/>
        </p:nvSpPr>
        <p:spPr>
          <a:xfrm>
            <a:off x="1413640" y="2079068"/>
            <a:ext cx="90780" cy="782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453CFDB8-40C0-9587-140E-BD0E6FE3BBAF}"/>
              </a:ext>
            </a:extLst>
          </p:cNvPr>
          <p:cNvSpPr/>
          <p:nvPr/>
        </p:nvSpPr>
        <p:spPr>
          <a:xfrm>
            <a:off x="1829552" y="1678425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49AC400C-D5BB-187B-BA06-729EA67314E7}"/>
              </a:ext>
            </a:extLst>
          </p:cNvPr>
          <p:cNvSpPr/>
          <p:nvPr/>
        </p:nvSpPr>
        <p:spPr>
          <a:xfrm>
            <a:off x="2805630" y="2043005"/>
            <a:ext cx="106475" cy="8054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8C716E66-7DFB-F3F3-41CD-B4D781AE0191}"/>
              </a:ext>
            </a:extLst>
          </p:cNvPr>
          <p:cNvSpPr/>
          <p:nvPr/>
        </p:nvSpPr>
        <p:spPr>
          <a:xfrm>
            <a:off x="1415554" y="1791959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55BBCBC1-B9DA-7575-0890-4AED9C269840}"/>
              </a:ext>
            </a:extLst>
          </p:cNvPr>
          <p:cNvSpPr/>
          <p:nvPr/>
        </p:nvSpPr>
        <p:spPr>
          <a:xfrm>
            <a:off x="2321471" y="2242333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F148C55-7F96-7F06-F20F-946053BE0C7C}"/>
              </a:ext>
            </a:extLst>
          </p:cNvPr>
          <p:cNvSpPr/>
          <p:nvPr/>
        </p:nvSpPr>
        <p:spPr>
          <a:xfrm>
            <a:off x="2920715" y="2196978"/>
            <a:ext cx="125001" cy="8311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19E0E4FD-7558-CF51-E57A-7859A5453BF2}"/>
              </a:ext>
            </a:extLst>
          </p:cNvPr>
          <p:cNvSpPr/>
          <p:nvPr/>
        </p:nvSpPr>
        <p:spPr>
          <a:xfrm>
            <a:off x="2205583" y="2043239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CC612CEB-0036-1B80-F5C0-052546FEB9A0}"/>
              </a:ext>
            </a:extLst>
          </p:cNvPr>
          <p:cNvSpPr/>
          <p:nvPr/>
        </p:nvSpPr>
        <p:spPr>
          <a:xfrm>
            <a:off x="2960980" y="1703594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BD2A8EE8-9E60-46A2-D9A8-821E49990FA6}"/>
              </a:ext>
            </a:extLst>
          </p:cNvPr>
          <p:cNvSpPr/>
          <p:nvPr/>
        </p:nvSpPr>
        <p:spPr>
          <a:xfrm>
            <a:off x="2717791" y="2229129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2F207DB4-222E-B70B-0C5B-1C80E90EDD69}"/>
              </a:ext>
            </a:extLst>
          </p:cNvPr>
          <p:cNvSpPr/>
          <p:nvPr/>
        </p:nvSpPr>
        <p:spPr>
          <a:xfrm>
            <a:off x="3453095" y="1911309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5AAADFFB-8B74-F961-9646-003211B67990}"/>
              </a:ext>
            </a:extLst>
          </p:cNvPr>
          <p:cNvSpPr/>
          <p:nvPr/>
        </p:nvSpPr>
        <p:spPr>
          <a:xfrm>
            <a:off x="3000390" y="2004850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4C591FA-82AD-77E9-921D-F9D7ACF9101A}"/>
              </a:ext>
            </a:extLst>
          </p:cNvPr>
          <p:cNvSpPr/>
          <p:nvPr/>
        </p:nvSpPr>
        <p:spPr>
          <a:xfrm>
            <a:off x="1609606" y="1964105"/>
            <a:ext cx="137387" cy="1126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210DCE0C-6808-2E4E-A764-E9359F83E444}"/>
              </a:ext>
            </a:extLst>
          </p:cNvPr>
          <p:cNvSpPr/>
          <p:nvPr/>
        </p:nvSpPr>
        <p:spPr>
          <a:xfrm>
            <a:off x="3016931" y="1820703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D3DA058-C860-9F4C-E195-89D09858BDFD}"/>
              </a:ext>
            </a:extLst>
          </p:cNvPr>
          <p:cNvSpPr/>
          <p:nvPr/>
        </p:nvSpPr>
        <p:spPr>
          <a:xfrm>
            <a:off x="3173671" y="1873877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34C0DA98-948B-7244-BAC9-EB22D34BB856}"/>
              </a:ext>
            </a:extLst>
          </p:cNvPr>
          <p:cNvSpPr/>
          <p:nvPr/>
        </p:nvSpPr>
        <p:spPr>
          <a:xfrm>
            <a:off x="3325392" y="1816239"/>
            <a:ext cx="78535" cy="5272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6615A6CE-2085-E5E2-7DCF-6BD43AC619A6}"/>
              </a:ext>
            </a:extLst>
          </p:cNvPr>
          <p:cNvSpPr/>
          <p:nvPr/>
        </p:nvSpPr>
        <p:spPr>
          <a:xfrm>
            <a:off x="1719726" y="1833478"/>
            <a:ext cx="70003" cy="563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EF4D1BF3-99E2-4B5C-D47F-3FE9D472CE90}"/>
              </a:ext>
            </a:extLst>
          </p:cNvPr>
          <p:cNvSpPr/>
          <p:nvPr/>
        </p:nvSpPr>
        <p:spPr>
          <a:xfrm>
            <a:off x="3112718" y="1735942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638B4A07-6028-228A-0F5E-1D829B5EAC05}"/>
              </a:ext>
            </a:extLst>
          </p:cNvPr>
          <p:cNvSpPr/>
          <p:nvPr/>
        </p:nvSpPr>
        <p:spPr>
          <a:xfrm>
            <a:off x="2010372" y="2044290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7C2D6BC8-CF46-80A5-4E42-9E5DDD6E1EE9}"/>
              </a:ext>
            </a:extLst>
          </p:cNvPr>
          <p:cNvSpPr/>
          <p:nvPr/>
        </p:nvSpPr>
        <p:spPr>
          <a:xfrm>
            <a:off x="2376236" y="2088007"/>
            <a:ext cx="106475" cy="8054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78CA60FA-FF50-99CF-3934-CAD11CB7184A}"/>
              </a:ext>
            </a:extLst>
          </p:cNvPr>
          <p:cNvSpPr/>
          <p:nvPr/>
        </p:nvSpPr>
        <p:spPr>
          <a:xfrm>
            <a:off x="3263814" y="1984428"/>
            <a:ext cx="125001" cy="8311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F54E883E-6ACA-1F41-BBF0-5266F48819A1}"/>
              </a:ext>
            </a:extLst>
          </p:cNvPr>
          <p:cNvSpPr/>
          <p:nvPr/>
        </p:nvSpPr>
        <p:spPr>
          <a:xfrm>
            <a:off x="3150510" y="2118871"/>
            <a:ext cx="78535" cy="669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7A73EB6F-1A2A-E10C-EA0F-1CC881A72B03}"/>
              </a:ext>
            </a:extLst>
          </p:cNvPr>
          <p:cNvSpPr/>
          <p:nvPr/>
        </p:nvSpPr>
        <p:spPr>
          <a:xfrm>
            <a:off x="2584541" y="1792834"/>
            <a:ext cx="134485" cy="106119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矢印: 折線 55">
            <a:extLst>
              <a:ext uri="{FF2B5EF4-FFF2-40B4-BE49-F238E27FC236}">
                <a16:creationId xmlns:a16="http://schemas.microsoft.com/office/drawing/2014/main" id="{C1F9C6D5-9F8C-5999-8136-2FC12DA3D7F5}"/>
              </a:ext>
            </a:extLst>
          </p:cNvPr>
          <p:cNvSpPr/>
          <p:nvPr/>
        </p:nvSpPr>
        <p:spPr>
          <a:xfrm rot="8783041" flipV="1">
            <a:off x="2698730" y="1690088"/>
            <a:ext cx="239935" cy="232363"/>
          </a:xfrm>
          <a:prstGeom prst="bentArrow">
            <a:avLst>
              <a:gd name="adj1" fmla="val 16359"/>
              <a:gd name="adj2" fmla="val 27436"/>
              <a:gd name="adj3" fmla="val 40451"/>
              <a:gd name="adj4" fmla="val 51620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7" name="円弧 56">
            <a:extLst>
              <a:ext uri="{FF2B5EF4-FFF2-40B4-BE49-F238E27FC236}">
                <a16:creationId xmlns:a16="http://schemas.microsoft.com/office/drawing/2014/main" id="{024CF5D4-00D6-5B64-BABA-2D9A5DF3311F}"/>
              </a:ext>
            </a:extLst>
          </p:cNvPr>
          <p:cNvSpPr/>
          <p:nvPr/>
        </p:nvSpPr>
        <p:spPr>
          <a:xfrm>
            <a:off x="1177680" y="3481385"/>
            <a:ext cx="2464821" cy="404705"/>
          </a:xfrm>
          <a:prstGeom prst="arc">
            <a:avLst>
              <a:gd name="adj1" fmla="val 20726188"/>
              <a:gd name="adj2" fmla="val 117694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96576502-1C7E-2AAF-5188-ABA272551AFB}"/>
              </a:ext>
            </a:extLst>
          </p:cNvPr>
          <p:cNvSpPr/>
          <p:nvPr/>
        </p:nvSpPr>
        <p:spPr>
          <a:xfrm>
            <a:off x="1205327" y="3668708"/>
            <a:ext cx="205383" cy="210949"/>
          </a:xfrm>
          <a:prstGeom prst="ellips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DC635FB9-54BC-F372-9875-447D30B687E8}"/>
              </a:ext>
            </a:extLst>
          </p:cNvPr>
          <p:cNvSpPr/>
          <p:nvPr/>
        </p:nvSpPr>
        <p:spPr>
          <a:xfrm>
            <a:off x="1177679" y="3481385"/>
            <a:ext cx="2464821" cy="404705"/>
          </a:xfrm>
          <a:prstGeom prst="arc">
            <a:avLst>
              <a:gd name="adj1" fmla="val 20726188"/>
              <a:gd name="adj2" fmla="val 105218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892A076E-C50B-AB3D-1F24-1489A405ABB3}"/>
              </a:ext>
            </a:extLst>
          </p:cNvPr>
          <p:cNvSpPr/>
          <p:nvPr/>
        </p:nvSpPr>
        <p:spPr>
          <a:xfrm>
            <a:off x="3197595" y="3590937"/>
            <a:ext cx="180000" cy="18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E8B6F222-70D4-FD26-DE44-E10E24CA2699}"/>
              </a:ext>
            </a:extLst>
          </p:cNvPr>
          <p:cNvSpPr/>
          <p:nvPr/>
        </p:nvSpPr>
        <p:spPr>
          <a:xfrm>
            <a:off x="1474093" y="3511961"/>
            <a:ext cx="1904213" cy="275995"/>
          </a:xfrm>
          <a:prstGeom prst="arc">
            <a:avLst>
              <a:gd name="adj1" fmla="val 215469"/>
              <a:gd name="adj2" fmla="val 113563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88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0F8CF8-6717-4E7B-AD8D-12DDAEB2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先行研究 </a:t>
            </a:r>
            <a:r>
              <a:rPr kumimoji="1" lang="en-US" altLang="ja-JP" sz="3600" dirty="0"/>
              <a:t>Itoh(2024)</a:t>
            </a:r>
            <a:r>
              <a:rPr kumimoji="1" lang="ja-JP" altLang="en-US" sz="3600" dirty="0"/>
              <a:t>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14976A-F88A-4843-B640-3B1DF117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20" y="1566332"/>
            <a:ext cx="7239001" cy="455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 err="1"/>
              <a:t>Gahm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Ahlin</a:t>
            </a:r>
            <a:r>
              <a:rPr lang="en-US" altLang="ja-JP" sz="2000" dirty="0"/>
              <a:t>, and </a:t>
            </a:r>
            <a:r>
              <a:rPr lang="en-US" altLang="ja-JP" sz="2000" dirty="0" err="1"/>
              <a:t>Lindroos</a:t>
            </a:r>
            <a:r>
              <a:rPr kumimoji="1" lang="en-US" altLang="ja-JP" sz="2000" dirty="0"/>
              <a:t>(1983)</a:t>
            </a:r>
            <a:r>
              <a:rPr kumimoji="1" lang="ja-JP" altLang="en-US" sz="2000" dirty="0"/>
              <a:t>では、</a:t>
            </a:r>
            <a:r>
              <a:rPr kumimoji="1" lang="en-US" altLang="ja-JP" sz="2000" dirty="0"/>
              <a:t>254</a:t>
            </a:r>
            <a:r>
              <a:rPr lang="ja-JP" altLang="en-US" sz="2000" dirty="0"/>
              <a:t>個の</a:t>
            </a:r>
            <a:r>
              <a:rPr lang="en-US" altLang="ja-JP" sz="2000" dirty="0"/>
              <a:t>OB</a:t>
            </a:r>
            <a:r>
              <a:rPr lang="ja-JP" altLang="en-US" sz="2000" dirty="0"/>
              <a:t>型星を　主星にもつ実視連星が特定された。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Itoh(2024)</a:t>
            </a:r>
            <a:r>
              <a:rPr kumimoji="1" lang="ja-JP" altLang="en-US" sz="2000" dirty="0"/>
              <a:t>では、</a:t>
            </a:r>
            <a:r>
              <a:rPr kumimoji="1" lang="en-US" altLang="ja-JP" sz="2000" dirty="0"/>
              <a:t>GaiaEDR3</a:t>
            </a:r>
            <a:r>
              <a:rPr kumimoji="1" lang="ja-JP" altLang="en-US" sz="2000" dirty="0"/>
              <a:t>のデータを使い、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　　　　　</a:t>
            </a:r>
            <a:r>
              <a:rPr kumimoji="1" lang="en-US" altLang="ja-JP" sz="2000" dirty="0" err="1"/>
              <a:t>Gahm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Ahlin</a:t>
            </a:r>
            <a:r>
              <a:rPr lang="en-US" altLang="ja-JP" sz="2000" dirty="0"/>
              <a:t>, and </a:t>
            </a:r>
            <a:r>
              <a:rPr lang="en-US" altLang="ja-JP" sz="2000" dirty="0" err="1"/>
              <a:t>Lindroos</a:t>
            </a:r>
            <a:r>
              <a:rPr kumimoji="1" lang="en-US" altLang="ja-JP" sz="2000" dirty="0"/>
              <a:t>(1983)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OB</a:t>
            </a:r>
            <a:r>
              <a:rPr lang="ja-JP" altLang="en-US" sz="2000" dirty="0"/>
              <a:t>型星の周りで散開星団の候補天体を探査した。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OB</a:t>
            </a:r>
            <a:r>
              <a:rPr lang="ja-JP" altLang="en-US" sz="2000" dirty="0"/>
              <a:t>型星は主系列星として存在する時間が短い。</a:t>
            </a:r>
            <a:r>
              <a:rPr lang="en-US" altLang="ja-JP" sz="2000" dirty="0"/>
              <a:t>OB</a:t>
            </a:r>
            <a:r>
              <a:rPr lang="ja-JP" altLang="en-US" sz="2000" dirty="0"/>
              <a:t>型星と　ともに散開星団をなす星は、主星と同程度に若く、　　　　ポスト</a:t>
            </a:r>
            <a:r>
              <a:rPr lang="en-US" altLang="ja-JP" sz="2000" dirty="0"/>
              <a:t>T</a:t>
            </a:r>
            <a:r>
              <a:rPr lang="ja-JP" altLang="en-US" sz="2000" dirty="0"/>
              <a:t>タウリ型星の候補となる。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OB</a:t>
            </a:r>
            <a:r>
              <a:rPr lang="ja-JP" altLang="en-US" sz="2000" dirty="0"/>
              <a:t>型星の周囲</a:t>
            </a:r>
            <a:r>
              <a:rPr lang="en-US" altLang="ja-JP" sz="2000" dirty="0"/>
              <a:t>15 pc</a:t>
            </a:r>
            <a:r>
              <a:rPr lang="ja-JP" altLang="en-US" sz="2000" dirty="0"/>
              <a:t>以内、固有運動の差が</a:t>
            </a:r>
            <a:r>
              <a:rPr lang="en-US" altLang="ja-JP" sz="2000" dirty="0"/>
              <a:t>3.6×10</a:t>
            </a:r>
            <a:r>
              <a:rPr lang="en-US" altLang="ja-JP" sz="2000" baseline="30000" dirty="0"/>
              <a:t>-6 </a:t>
            </a:r>
            <a:r>
              <a:rPr lang="en-US" altLang="ja-JP" sz="2000" dirty="0"/>
              <a:t>pc/</a:t>
            </a:r>
            <a:r>
              <a:rPr lang="en-US" altLang="ja-JP" sz="2000" dirty="0" err="1"/>
              <a:t>yr</a:t>
            </a:r>
            <a:r>
              <a:rPr lang="ja-JP" altLang="en-US" sz="2000" dirty="0"/>
              <a:t>以内の、</a:t>
            </a:r>
            <a:r>
              <a:rPr lang="ja-JP" altLang="en-US" sz="2000" dirty="0">
                <a:solidFill>
                  <a:srgbClr val="FF0000"/>
                </a:solidFill>
              </a:rPr>
              <a:t>似た位置と固有運動を持つ星</a:t>
            </a:r>
            <a:r>
              <a:rPr lang="ja-JP" altLang="en-US" sz="2000" dirty="0"/>
              <a:t>を天体を星団のメンバーとみなした。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結果、</a:t>
            </a:r>
            <a:r>
              <a:rPr kumimoji="1" lang="en-US" altLang="ja-JP" sz="2000" dirty="0"/>
              <a:t>208</a:t>
            </a:r>
            <a:r>
              <a:rPr kumimoji="1" lang="ja-JP" altLang="en-US" sz="2000" dirty="0"/>
              <a:t>個の</a:t>
            </a:r>
            <a:r>
              <a:rPr kumimoji="1" lang="en-US" altLang="ja-JP" sz="2000" dirty="0"/>
              <a:t>OB</a:t>
            </a:r>
            <a:r>
              <a:rPr kumimoji="1" lang="ja-JP" altLang="en-US" sz="2000" dirty="0"/>
              <a:t>型星の周りに散開星団やアソシエーションといった天体グループ</a:t>
            </a:r>
            <a:r>
              <a:rPr lang="ja-JP" altLang="en-US" sz="2000" dirty="0"/>
              <a:t>を発見した。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027D21-B804-4785-85C3-190C2A672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821" y="617795"/>
            <a:ext cx="4332294" cy="206242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D8848D-D09B-43FD-8890-846B6230B723}"/>
              </a:ext>
            </a:extLst>
          </p:cNvPr>
          <p:cNvSpPr txBox="1"/>
          <p:nvPr/>
        </p:nvSpPr>
        <p:spPr>
          <a:xfrm>
            <a:off x="8119533" y="343430"/>
            <a:ext cx="32342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表</a:t>
            </a:r>
            <a:r>
              <a:rPr kumimoji="1" lang="en-US" altLang="ja-JP" dirty="0"/>
              <a:t>1 Itoh(2024)</a:t>
            </a:r>
            <a:r>
              <a:rPr kumimoji="1" lang="ja-JP" altLang="en-US" dirty="0"/>
              <a:t>の星団リスト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C05CF99-91FD-4449-8E72-0D80421C4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644" y="2808039"/>
            <a:ext cx="3044647" cy="293712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773727-2F4D-4B7D-BE5D-ACC3862B43AD}"/>
              </a:ext>
            </a:extLst>
          </p:cNvPr>
          <p:cNvSpPr txBox="1"/>
          <p:nvPr/>
        </p:nvSpPr>
        <p:spPr>
          <a:xfrm>
            <a:off x="7631821" y="5701596"/>
            <a:ext cx="4470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図</a:t>
            </a:r>
            <a:r>
              <a:rPr kumimoji="1" lang="en-US" altLang="ja-JP" sz="1600" dirty="0"/>
              <a:t>4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Itoh(2024)</a:t>
            </a:r>
            <a:r>
              <a:rPr kumimoji="1" lang="ja-JP" altLang="en-US" sz="1600" dirty="0"/>
              <a:t>の</a:t>
            </a:r>
            <a:r>
              <a:rPr lang="ja-JP" altLang="en-US" sz="1600" dirty="0"/>
              <a:t>色等級図</a:t>
            </a:r>
            <a:endParaRPr lang="en-US" altLang="ja-JP" sz="1600" dirty="0"/>
          </a:p>
          <a:p>
            <a:r>
              <a:rPr kumimoji="1" lang="ja-JP" altLang="en-US" sz="1600" dirty="0"/>
              <a:t>図は</a:t>
            </a:r>
            <a:r>
              <a:rPr kumimoji="1" lang="en-US" altLang="ja-JP" sz="1600" dirty="0"/>
              <a:t>IC2391</a:t>
            </a:r>
            <a:r>
              <a:rPr kumimoji="1" lang="ja-JP" altLang="en-US" sz="1600" dirty="0"/>
              <a:t>のメンバーをプロットしたもの。</a:t>
            </a:r>
            <a:endParaRPr kumimoji="1" lang="en-US" altLang="ja-JP" sz="1600" dirty="0"/>
          </a:p>
          <a:p>
            <a:r>
              <a:rPr lang="ja-JP" altLang="en-US" sz="1600" dirty="0"/>
              <a:t>各星団は図中の等時曲線と比較し、年齢が決定されている。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78859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矢印: 右 33">
            <a:extLst>
              <a:ext uri="{FF2B5EF4-FFF2-40B4-BE49-F238E27FC236}">
                <a16:creationId xmlns:a16="http://schemas.microsoft.com/office/drawing/2014/main" id="{A6D103CB-3945-479D-AA4A-DAB366909C68}"/>
              </a:ext>
            </a:extLst>
          </p:cNvPr>
          <p:cNvSpPr/>
          <p:nvPr/>
        </p:nvSpPr>
        <p:spPr>
          <a:xfrm>
            <a:off x="2371461" y="5172039"/>
            <a:ext cx="7327276" cy="786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26D88-223B-4A3C-82B1-8DC3F2FC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56" y="246393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星の誕生とリチウム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C6BB00-96AE-464D-AD57-B8343DFC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356" y="1520528"/>
            <a:ext cx="10969926" cy="251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多くの恒星は分子雲から、集団で生まれる。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星は、誕生初期には元になった分子雲と同じ量の</a:t>
            </a:r>
            <a:r>
              <a:rPr lang="en-US" altLang="ja-JP" sz="2000" dirty="0"/>
              <a:t>Li</a:t>
            </a:r>
            <a:r>
              <a:rPr lang="ja-JP" altLang="en-US" sz="2000" dirty="0"/>
              <a:t>を持っている。</a:t>
            </a:r>
            <a:r>
              <a:rPr lang="en-US" altLang="ja-JP" sz="2000" dirty="0"/>
              <a:t>Li</a:t>
            </a:r>
            <a:r>
              <a:rPr lang="ja-JP" altLang="en-US" sz="2000" dirty="0"/>
              <a:t>は約</a:t>
            </a:r>
            <a:r>
              <a:rPr lang="en-US" altLang="ja-JP" sz="2000" dirty="0"/>
              <a:t>250</a:t>
            </a:r>
            <a:r>
              <a:rPr lang="ja-JP" altLang="en-US" sz="2000" dirty="0"/>
              <a:t>万</a:t>
            </a:r>
            <a:r>
              <a:rPr lang="en-US" altLang="ja-JP" sz="2000" dirty="0"/>
              <a:t>K</a:t>
            </a:r>
            <a:r>
              <a:rPr lang="ja-JP" altLang="en-US" sz="2000" dirty="0"/>
              <a:t>という比較的低温で核融合を起こして破壊される</a:t>
            </a:r>
            <a:r>
              <a:rPr lang="en-US" altLang="ja-JP" sz="2000" dirty="0"/>
              <a:t>(</a:t>
            </a:r>
            <a:r>
              <a:rPr lang="ja-JP" altLang="en-US" sz="2000" dirty="0"/>
              <a:t>水素の核融合は約</a:t>
            </a:r>
            <a:r>
              <a:rPr lang="en-US" altLang="ja-JP" sz="2000" dirty="0"/>
              <a:t>1500</a:t>
            </a:r>
            <a:r>
              <a:rPr lang="ja-JP" altLang="en-US" sz="2000" dirty="0"/>
              <a:t>万</a:t>
            </a:r>
            <a:r>
              <a:rPr lang="en-US" altLang="ja-JP" sz="2000" dirty="0"/>
              <a:t>K</a:t>
            </a:r>
            <a:r>
              <a:rPr lang="ja-JP" altLang="en-US" sz="2000" dirty="0"/>
              <a:t>で起こる</a:t>
            </a:r>
            <a:r>
              <a:rPr lang="en-US" altLang="ja-JP" sz="2000" dirty="0"/>
              <a:t>)</a:t>
            </a:r>
            <a:r>
              <a:rPr lang="ja-JP" altLang="en-US" sz="2000" dirty="0"/>
              <a:t>。</a:t>
            </a:r>
            <a:r>
              <a:rPr lang="en-US" altLang="ja-JP" sz="2000" dirty="0"/>
              <a:t>Li</a:t>
            </a:r>
            <a:r>
              <a:rPr lang="ja-JP" altLang="en-US" sz="2000" dirty="0"/>
              <a:t>はこのような星の内部で合成されない。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恒星表面の</a:t>
            </a:r>
            <a:r>
              <a:rPr lang="en-US" altLang="ja-JP" sz="2000" dirty="0"/>
              <a:t>Li</a:t>
            </a:r>
            <a:r>
              <a:rPr lang="ja-JP" altLang="en-US" sz="2000" dirty="0"/>
              <a:t>は対流によって内部の高温領域へ運ばれ、破壊される。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この破壊は対流層の底が十分に高温である間は続き、恒星表面の</a:t>
            </a:r>
            <a:r>
              <a:rPr lang="en-US" altLang="ja-JP" sz="2000" dirty="0"/>
              <a:t>Li</a:t>
            </a:r>
            <a:r>
              <a:rPr lang="ja-JP" altLang="en-US" sz="2000" dirty="0"/>
              <a:t>量は年齢とともに減少する。</a:t>
            </a:r>
            <a:endParaRPr lang="en-US" altLang="ja-JP" sz="2000" dirty="0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116B6AE8-D846-48C5-A755-CCE8E401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DDC-6692-46AD-8ADD-F59A6FA8ADB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396F089-0D53-48B0-8F67-C03C851A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365" y="3896758"/>
            <a:ext cx="2000704" cy="199649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3348879-BF03-4513-978C-5CA65F1F09AC}"/>
              </a:ext>
            </a:extLst>
          </p:cNvPr>
          <p:cNvSpPr txBox="1"/>
          <p:nvPr/>
        </p:nvSpPr>
        <p:spPr>
          <a:xfrm>
            <a:off x="1971010" y="6024599"/>
            <a:ext cx="843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図</a:t>
            </a:r>
            <a:r>
              <a:rPr lang="en-US" altLang="ja-JP" dirty="0"/>
              <a:t>3 </a:t>
            </a:r>
            <a:r>
              <a:rPr lang="ja-JP" altLang="en-US" dirty="0"/>
              <a:t>星の内部構造と</a:t>
            </a:r>
            <a:r>
              <a:rPr lang="en-US" altLang="ja-JP" dirty="0"/>
              <a:t>Li</a:t>
            </a:r>
            <a:r>
              <a:rPr lang="ja-JP" altLang="en-US" dirty="0"/>
              <a:t>破壊</a:t>
            </a:r>
            <a:endParaRPr lang="en-US" altLang="ja-JP" dirty="0"/>
          </a:p>
          <a:p>
            <a:pPr algn="ctr"/>
            <a:r>
              <a:rPr lang="ja-JP" altLang="en-US" dirty="0"/>
              <a:t>太陽質量程度の恒星では、放射層が成長すると</a:t>
            </a:r>
            <a:r>
              <a:rPr lang="en-US" altLang="ja-JP" dirty="0"/>
              <a:t>Li</a:t>
            </a:r>
            <a:r>
              <a:rPr lang="ja-JP" altLang="en-US" dirty="0"/>
              <a:t>の破壊が止まる。</a:t>
            </a:r>
            <a:endParaRPr lang="en-US" altLang="ja-JP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1B14F1C-C539-4D39-B9F2-585B2D38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16" y="3895349"/>
            <a:ext cx="2000704" cy="1996491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374F8F4-3D0D-43F5-B32A-D1EEFE51868C}"/>
              </a:ext>
            </a:extLst>
          </p:cNvPr>
          <p:cNvSpPr txBox="1"/>
          <p:nvPr/>
        </p:nvSpPr>
        <p:spPr>
          <a:xfrm>
            <a:off x="3599701" y="4727734"/>
            <a:ext cx="90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放射層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74424D4-C677-4785-93D8-2093538C784B}"/>
              </a:ext>
            </a:extLst>
          </p:cNvPr>
          <p:cNvSpPr txBox="1"/>
          <p:nvPr/>
        </p:nvSpPr>
        <p:spPr>
          <a:xfrm>
            <a:off x="7759485" y="4727734"/>
            <a:ext cx="90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放射層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2954E2-84D7-45E0-8E34-AD7C8C1A5279}"/>
              </a:ext>
            </a:extLst>
          </p:cNvPr>
          <p:cNvSpPr txBox="1"/>
          <p:nvPr/>
        </p:nvSpPr>
        <p:spPr>
          <a:xfrm>
            <a:off x="5574008" y="4104741"/>
            <a:ext cx="103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対流層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A54A944-2F11-4FE3-A44B-F22625430864}"/>
              </a:ext>
            </a:extLst>
          </p:cNvPr>
          <p:cNvSpPr txBox="1"/>
          <p:nvPr/>
        </p:nvSpPr>
        <p:spPr>
          <a:xfrm>
            <a:off x="5354137" y="4806363"/>
            <a:ext cx="154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250</a:t>
            </a:r>
            <a:r>
              <a:rPr lang="ja-JP" altLang="en-US" sz="1600" b="1" dirty="0"/>
              <a:t>万</a:t>
            </a:r>
            <a:r>
              <a:rPr lang="en-US" altLang="ja-JP" b="1" dirty="0"/>
              <a:t>K</a:t>
            </a:r>
            <a:r>
              <a:rPr lang="ja-JP" altLang="en-US" b="1" dirty="0"/>
              <a:t>の領域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0A62C97-756C-4094-8F8E-C5B8B015059F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6605079" y="4304798"/>
            <a:ext cx="869111" cy="28689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795E447-7FB0-4F98-A7AD-6471595900E0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6902507" y="5129527"/>
            <a:ext cx="856979" cy="425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0611B7A-200D-45BC-BDB5-FC161DFC5ED7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4713266" y="4304796"/>
            <a:ext cx="860740" cy="2869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CC449E6-E5F4-44C5-9BCB-76FD4C0AFD6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4584087" y="5105692"/>
            <a:ext cx="770050" cy="2383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92147E-742D-4B37-9781-C22BE911EFE3}"/>
              </a:ext>
            </a:extLst>
          </p:cNvPr>
          <p:cNvSpPr txBox="1"/>
          <p:nvPr/>
        </p:nvSpPr>
        <p:spPr>
          <a:xfrm>
            <a:off x="9713128" y="5163335"/>
            <a:ext cx="615553" cy="9495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b="1" dirty="0"/>
              <a:t>進化</a:t>
            </a:r>
          </a:p>
        </p:txBody>
      </p:sp>
    </p:spTree>
    <p:extLst>
      <p:ext uri="{BB962C8B-B14F-4D97-AF65-F5344CB8AC3E}">
        <p14:creationId xmlns:p14="http://schemas.microsoft.com/office/powerpoint/2010/main" val="338427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0F8CF8-6717-4E7B-AD8D-12DDAEB2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499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解析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1E7C6C0-7B7F-441F-AC60-24A672B9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91733"/>
            <a:ext cx="6201501" cy="4585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dirty="0"/>
              <a:t>LAMOST(</a:t>
            </a:r>
            <a:r>
              <a:rPr lang="ja-JP" altLang="en-US" sz="2000" dirty="0"/>
              <a:t>広視野多天体ファイバー分光望遠鏡</a:t>
            </a:r>
            <a:r>
              <a:rPr lang="en-US" altLang="ja-JP" sz="2000" dirty="0"/>
              <a:t>)</a:t>
            </a:r>
            <a:r>
              <a:rPr lang="ja-JP" altLang="en-US" sz="2000" dirty="0"/>
              <a:t>のアーカイブデータから、</a:t>
            </a:r>
            <a:r>
              <a:rPr lang="en-US" altLang="ja-JP" sz="2000" dirty="0"/>
              <a:t>LAMOST</a:t>
            </a:r>
            <a:r>
              <a:rPr lang="ja-JP" altLang="en-US" sz="2000" dirty="0"/>
              <a:t> </a:t>
            </a:r>
            <a:r>
              <a:rPr lang="en-US" altLang="ja-JP" sz="2000" dirty="0"/>
              <a:t>DR10</a:t>
            </a:r>
            <a:r>
              <a:rPr lang="ja-JP" altLang="en-US" sz="2000" dirty="0"/>
              <a:t>の中分散　分光データを使用。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Itoh(2024)</a:t>
            </a:r>
            <a:r>
              <a:rPr lang="ja-JP" altLang="en-US" sz="2000" dirty="0"/>
              <a:t>によってまとめられた天体をアーカイブから探した。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オリオン座付近で</a:t>
            </a:r>
            <a:r>
              <a:rPr lang="en-US" altLang="ja-JP" sz="2000" dirty="0"/>
              <a:t>HD35715, HD36013, HD36779, HD36960</a:t>
            </a:r>
            <a:r>
              <a:rPr lang="ja-JP" altLang="en-US" sz="2000" dirty="0"/>
              <a:t>を主星にもつ星団候補で、それぞれ</a:t>
            </a:r>
            <a:r>
              <a:rPr lang="en-US" altLang="ja-JP" sz="2000" dirty="0"/>
              <a:t>40</a:t>
            </a:r>
            <a:r>
              <a:rPr lang="ja-JP" altLang="en-US" sz="2000" dirty="0"/>
              <a:t>天体以上のデータがヒットした。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このうち</a:t>
            </a:r>
            <a:r>
              <a:rPr lang="en-US" altLang="ja-JP" sz="2000" dirty="0"/>
              <a:t>HD36960</a:t>
            </a:r>
            <a:r>
              <a:rPr lang="ja-JP" altLang="en-US" sz="2000" dirty="0"/>
              <a:t>は、</a:t>
            </a:r>
            <a:r>
              <a:rPr lang="en-US" altLang="ja-JP" sz="2000" dirty="0"/>
              <a:t>NGC1980</a:t>
            </a:r>
            <a:r>
              <a:rPr lang="ja-JP" altLang="en-US" sz="2000" dirty="0"/>
              <a:t>という散開星団のメンバーとされている。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これらの星団について、分光データを見ていく。</a:t>
            </a:r>
            <a:endParaRPr lang="en-US" altLang="ja-JP" sz="20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83E691A-7E06-4ECD-ABC7-2C7441BAD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157" y="587784"/>
            <a:ext cx="3787843" cy="509587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B4AFED-3FF5-4691-BFF6-027ADA20D578}"/>
              </a:ext>
            </a:extLst>
          </p:cNvPr>
          <p:cNvSpPr txBox="1"/>
          <p:nvPr/>
        </p:nvSpPr>
        <p:spPr>
          <a:xfrm>
            <a:off x="9681546" y="3767275"/>
            <a:ext cx="124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4"/>
                </a:solidFill>
              </a:rPr>
              <a:t>♦</a:t>
            </a:r>
            <a:r>
              <a:rPr kumimoji="1" lang="en-US" altLang="ja-JP" sz="1400" dirty="0">
                <a:solidFill>
                  <a:schemeClr val="bg1"/>
                </a:solidFill>
              </a:rPr>
              <a:t>hd36960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448FCE-B1F2-4A89-A10A-D755E1D4241A}"/>
              </a:ext>
            </a:extLst>
          </p:cNvPr>
          <p:cNvSpPr txBox="1"/>
          <p:nvPr/>
        </p:nvSpPr>
        <p:spPr>
          <a:xfrm>
            <a:off x="10033791" y="2032467"/>
            <a:ext cx="109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■</a:t>
            </a:r>
            <a:r>
              <a:rPr kumimoji="1" lang="en-US" altLang="ja-JP" sz="1400" dirty="0">
                <a:solidFill>
                  <a:schemeClr val="bg1"/>
                </a:solidFill>
              </a:rPr>
              <a:t>hd35715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7CAC5A6-BFE0-44F6-8B18-53015358DD37}"/>
              </a:ext>
            </a:extLst>
          </p:cNvPr>
          <p:cNvSpPr txBox="1"/>
          <p:nvPr/>
        </p:nvSpPr>
        <p:spPr>
          <a:xfrm>
            <a:off x="8770245" y="2386114"/>
            <a:ext cx="109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2">
                    <a:lumMod val="75000"/>
                  </a:schemeClr>
                </a:solidFill>
              </a:rPr>
              <a:t>▲</a:t>
            </a:r>
            <a:r>
              <a:rPr kumimoji="1" lang="en-US" altLang="ja-JP" sz="1400" dirty="0">
                <a:solidFill>
                  <a:schemeClr val="bg1"/>
                </a:solidFill>
              </a:rPr>
              <a:t>hd36013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093353-A56A-45DF-B71F-31A87E9FE7A2}"/>
              </a:ext>
            </a:extLst>
          </p:cNvPr>
          <p:cNvSpPr txBox="1"/>
          <p:nvPr/>
        </p:nvSpPr>
        <p:spPr>
          <a:xfrm>
            <a:off x="8222292" y="3076694"/>
            <a:ext cx="109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6"/>
                </a:solidFill>
              </a:rPr>
              <a:t>●</a:t>
            </a:r>
            <a:r>
              <a:rPr kumimoji="1" lang="en-US" altLang="ja-JP" sz="1400" dirty="0">
                <a:solidFill>
                  <a:schemeClr val="bg1"/>
                </a:solidFill>
              </a:rPr>
              <a:t>hd36779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C67AF6-3396-43F3-A486-4194B9C6590F}"/>
              </a:ext>
            </a:extLst>
          </p:cNvPr>
          <p:cNvSpPr txBox="1"/>
          <p:nvPr/>
        </p:nvSpPr>
        <p:spPr>
          <a:xfrm>
            <a:off x="7894320" y="5936900"/>
            <a:ext cx="353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5</a:t>
            </a:r>
            <a:r>
              <a:rPr lang="ja-JP" altLang="en-US" dirty="0"/>
              <a:t> 各散開星団の位置</a:t>
            </a:r>
            <a:br>
              <a:rPr lang="en-US" altLang="ja-JP" dirty="0"/>
            </a:br>
            <a:r>
              <a:rPr lang="ja-JP" altLang="en-US" dirty="0"/>
              <a:t>オリオン座周りに存在している。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442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0F8CF8-6717-4E7B-AD8D-12DDAEB2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6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解析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14976A-F88A-4843-B640-3B1DF117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53" y="1562893"/>
            <a:ext cx="6239933" cy="4095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/>
              <a:t>6563Å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Hα</a:t>
            </a:r>
            <a:r>
              <a:rPr kumimoji="1" lang="ja-JP" altLang="en-US" sz="2000" dirty="0"/>
              <a:t>線と、</a:t>
            </a:r>
            <a:r>
              <a:rPr kumimoji="1" lang="en-US" altLang="ja-JP" sz="2000" dirty="0"/>
              <a:t> 6708Å</a:t>
            </a:r>
            <a:r>
              <a:rPr kumimoji="1" lang="ja-JP" altLang="en-US" sz="2000" dirty="0"/>
              <a:t>のリチウム吸収線</a:t>
            </a:r>
            <a:r>
              <a:rPr lang="ja-JP" altLang="en-US" sz="2000" dirty="0"/>
              <a:t>の</a:t>
            </a:r>
            <a:r>
              <a:rPr kumimoji="1" lang="ja-JP" altLang="en-US" sz="2000" dirty="0"/>
              <a:t>等価幅を測定した。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解析には画像解析ソフト</a:t>
            </a:r>
            <a:r>
              <a:rPr lang="en-US" altLang="ja-JP" sz="2000" dirty="0"/>
              <a:t>IRAF</a:t>
            </a:r>
            <a:r>
              <a:rPr lang="ja-JP" altLang="en-US" sz="2000" dirty="0"/>
              <a:t>を用いた。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err="1"/>
              <a:t>splot</a:t>
            </a:r>
            <a:r>
              <a:rPr lang="ja-JP" altLang="en-US" sz="2000" dirty="0"/>
              <a:t>コマンドでスペクトルを表示し、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e</a:t>
            </a:r>
            <a:r>
              <a:rPr lang="ja-JP" altLang="en-US" sz="2000" dirty="0"/>
              <a:t>コマンド</a:t>
            </a:r>
            <a:r>
              <a:rPr lang="en-US" altLang="ja-JP" sz="2000" dirty="0"/>
              <a:t>,k</a:t>
            </a:r>
            <a:r>
              <a:rPr lang="ja-JP" altLang="en-US" sz="2000" dirty="0"/>
              <a:t>コマンドで</a:t>
            </a:r>
            <a:r>
              <a:rPr lang="en-US" altLang="ja-JP" sz="2000" dirty="0"/>
              <a:t>Hα</a:t>
            </a:r>
            <a:r>
              <a:rPr lang="ja-JP" altLang="en-US" sz="2000" dirty="0"/>
              <a:t>線の等価幅を測定した。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また、リチウム吸収線が確認できる天体については等価幅を測定し、検出のマークにした。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等価幅を測定し、リチウムの検出の有無、</a:t>
            </a:r>
            <a:r>
              <a:rPr lang="en-US" altLang="ja-JP" sz="2000" dirty="0"/>
              <a:t>Hα</a:t>
            </a:r>
            <a:r>
              <a:rPr lang="ja-JP" altLang="en-US" sz="2000" dirty="0"/>
              <a:t>の輝線、吸収線の等価幅を区別して、色等級図を作成した。</a:t>
            </a:r>
            <a:endParaRPr kumimoji="1" lang="en-US" altLang="ja-JP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F16C4B3-BD85-472F-A7B1-E5183687E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12947" r="9401" b="11135"/>
          <a:stretch/>
        </p:blipFill>
        <p:spPr>
          <a:xfrm>
            <a:off x="7118674" y="1343818"/>
            <a:ext cx="4487473" cy="2209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FA62AEF-3BE4-41FF-A0A4-1A48C0F837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13422" r="7258" b="10579"/>
          <a:stretch/>
        </p:blipFill>
        <p:spPr>
          <a:xfrm>
            <a:off x="7118675" y="3610769"/>
            <a:ext cx="4528602" cy="2209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0B6D22-3A8C-4D9E-A430-A556D9E1D6D9}"/>
              </a:ext>
            </a:extLst>
          </p:cNvPr>
          <p:cNvSpPr txBox="1"/>
          <p:nvPr/>
        </p:nvSpPr>
        <p:spPr>
          <a:xfrm>
            <a:off x="7524542" y="6012761"/>
            <a:ext cx="371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6</a:t>
            </a:r>
            <a:r>
              <a:rPr lang="ja-JP" altLang="en-US" dirty="0"/>
              <a:t> 等価幅を測定するときの画面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425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0F8CF8-6717-4E7B-AD8D-12DDAEB2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15" y="1825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結果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FBEAE6-7F24-4E5A-A62A-76967FE7C610}"/>
              </a:ext>
            </a:extLst>
          </p:cNvPr>
          <p:cNvSpPr txBox="1"/>
          <p:nvPr/>
        </p:nvSpPr>
        <p:spPr>
          <a:xfrm>
            <a:off x="9735554" y="6301875"/>
            <a:ext cx="165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10</a:t>
            </a:r>
            <a:r>
              <a:rPr lang="ja-JP" altLang="en-US" dirty="0"/>
              <a:t> </a:t>
            </a:r>
            <a:r>
              <a:rPr kumimoji="1" lang="en-US" altLang="ja-JP" dirty="0"/>
              <a:t>hd36960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CC6D49-D8A9-4859-843F-960ABA45F69A}"/>
              </a:ext>
            </a:extLst>
          </p:cNvPr>
          <p:cNvSpPr txBox="1"/>
          <p:nvPr/>
        </p:nvSpPr>
        <p:spPr>
          <a:xfrm>
            <a:off x="1560802" y="6289438"/>
            <a:ext cx="16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7</a:t>
            </a:r>
            <a:r>
              <a:rPr lang="ja-JP" altLang="en-US" dirty="0"/>
              <a:t> </a:t>
            </a:r>
            <a:r>
              <a:rPr kumimoji="1" lang="en-US" altLang="ja-JP" dirty="0"/>
              <a:t>hd35715</a:t>
            </a:r>
            <a:endParaRPr kumimoji="1" lang="ja-JP" altLang="en-US" dirty="0"/>
          </a:p>
        </p:txBody>
      </p:sp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D59507DD-131B-42EA-AD7C-9A4CDC777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F36706-5663-4037-B189-B3B73A0ADB0B}"/>
              </a:ext>
            </a:extLst>
          </p:cNvPr>
          <p:cNvSpPr txBox="1"/>
          <p:nvPr/>
        </p:nvSpPr>
        <p:spPr>
          <a:xfrm>
            <a:off x="4218569" y="6290746"/>
            <a:ext cx="16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8</a:t>
            </a:r>
            <a:r>
              <a:rPr lang="ja-JP" altLang="en-US" dirty="0"/>
              <a:t> </a:t>
            </a:r>
            <a:r>
              <a:rPr kumimoji="1" lang="en-US" altLang="ja-JP" dirty="0"/>
              <a:t>hd36013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7F9E490-585D-4ABC-8299-34D1658423BB}"/>
              </a:ext>
            </a:extLst>
          </p:cNvPr>
          <p:cNvSpPr txBox="1"/>
          <p:nvPr/>
        </p:nvSpPr>
        <p:spPr>
          <a:xfrm>
            <a:off x="6955530" y="6290746"/>
            <a:ext cx="187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9</a:t>
            </a:r>
            <a:r>
              <a:rPr lang="ja-JP" altLang="en-US" dirty="0"/>
              <a:t> </a:t>
            </a:r>
            <a:r>
              <a:rPr kumimoji="1" lang="en-US" altLang="ja-JP" dirty="0"/>
              <a:t>hd36779</a:t>
            </a:r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61E0FBB-7892-47AF-9495-73C7D7234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2" y="2367274"/>
            <a:ext cx="2640442" cy="363660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470B264-1076-49FD-A57C-52D88D2E4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17" y="2367274"/>
            <a:ext cx="2640442" cy="363660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1D59166-4F24-4DD0-9DD8-771840CDA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27" y="2367275"/>
            <a:ext cx="2640442" cy="36366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3799CF-4B8E-4D42-BB86-A8B2F4C85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1" y="2370882"/>
            <a:ext cx="2640442" cy="363660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474B10E-5331-482D-A031-3101E8003C2B}"/>
              </a:ext>
            </a:extLst>
          </p:cNvPr>
          <p:cNvSpPr txBox="1"/>
          <p:nvPr/>
        </p:nvSpPr>
        <p:spPr>
          <a:xfrm rot="16200000">
            <a:off x="8327" y="3798665"/>
            <a:ext cx="13234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G</a:t>
            </a:r>
            <a:r>
              <a:rPr kumimoji="1" lang="en-US" altLang="ja-JP" sz="1600" baseline="-25000" dirty="0"/>
              <a:t>abs</a:t>
            </a:r>
            <a:r>
              <a:rPr kumimoji="1" lang="en-US" altLang="ja-JP" sz="1600" dirty="0"/>
              <a:t> [mag]</a:t>
            </a:r>
            <a:endParaRPr kumimoji="1"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B4E0342-E662-474E-9016-6526295D4544}"/>
              </a:ext>
            </a:extLst>
          </p:cNvPr>
          <p:cNvSpPr txBox="1"/>
          <p:nvPr/>
        </p:nvSpPr>
        <p:spPr>
          <a:xfrm>
            <a:off x="1707993" y="6023074"/>
            <a:ext cx="13267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BP-RP</a:t>
            </a:r>
            <a:r>
              <a:rPr lang="ja-JP" altLang="en-US" sz="1400" dirty="0"/>
              <a:t> </a:t>
            </a:r>
            <a:r>
              <a:rPr kumimoji="1" lang="en-US" altLang="ja-JP" sz="1400" dirty="0"/>
              <a:t>[mag]</a:t>
            </a:r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B6147B-A946-40A5-A80A-6A9E34309678}"/>
              </a:ext>
            </a:extLst>
          </p:cNvPr>
          <p:cNvSpPr txBox="1"/>
          <p:nvPr/>
        </p:nvSpPr>
        <p:spPr>
          <a:xfrm>
            <a:off x="420526" y="989875"/>
            <a:ext cx="11342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4</a:t>
            </a:r>
            <a:r>
              <a:rPr kumimoji="1" lang="ja-JP" altLang="en-US" sz="2000" dirty="0"/>
              <a:t>星団の色等級図。</a:t>
            </a:r>
            <a:r>
              <a:rPr kumimoji="1" lang="en-US" altLang="ja-JP" sz="2000" dirty="0"/>
              <a:t>GaiaDR3</a:t>
            </a:r>
            <a:r>
              <a:rPr kumimoji="1" lang="ja-JP" altLang="en-US" sz="2000" dirty="0"/>
              <a:t>カタログから</a:t>
            </a:r>
            <a:r>
              <a:rPr kumimoji="1" lang="en-US" altLang="ja-JP" sz="2000" dirty="0" err="1"/>
              <a:t>Gmag</a:t>
            </a:r>
            <a:r>
              <a:rPr kumimoji="1" lang="ja-JP" altLang="en-US" sz="2000" dirty="0"/>
              <a:t>、</a:t>
            </a:r>
            <a:r>
              <a:rPr kumimoji="1" lang="en-US" altLang="ja-JP" sz="2000" dirty="0"/>
              <a:t>BP-RP</a:t>
            </a:r>
            <a:r>
              <a:rPr kumimoji="1" lang="ja-JP" altLang="en-US" sz="2000" dirty="0"/>
              <a:t>、</a:t>
            </a:r>
            <a:r>
              <a:rPr lang="en-US" altLang="ja-JP" sz="2000" dirty="0"/>
              <a:t>Parallax</a:t>
            </a:r>
            <a:r>
              <a:rPr lang="ja-JP" altLang="en-US" sz="2000" dirty="0"/>
              <a:t>、</a:t>
            </a:r>
            <a:r>
              <a:rPr lang="en-US" altLang="ja-JP" sz="2000" dirty="0"/>
              <a:t>A(G)</a:t>
            </a:r>
            <a:r>
              <a:rPr lang="ja-JP" altLang="en-US" sz="2000" dirty="0"/>
              <a:t>、</a:t>
            </a:r>
            <a:r>
              <a:rPr lang="en-US" altLang="ja-JP" sz="2000" dirty="0"/>
              <a:t>E(BP-RP)</a:t>
            </a:r>
            <a:r>
              <a:rPr lang="ja-JP" altLang="en-US" sz="2000" dirty="0"/>
              <a:t>を使用した。</a:t>
            </a:r>
            <a:endParaRPr lang="en-US" altLang="ja-JP" sz="2000" dirty="0"/>
          </a:p>
          <a:p>
            <a:r>
              <a:rPr kumimoji="1" lang="ja-JP" altLang="en-US" sz="2000" dirty="0"/>
              <a:t>リチウムを検出した天体とできなかった天体に分けた。</a:t>
            </a:r>
            <a:r>
              <a:rPr lang="ja-JP" altLang="en-US" sz="2000" dirty="0"/>
              <a:t>できなかった天体は黒の点で示した。</a:t>
            </a:r>
            <a:endParaRPr lang="en-US" altLang="ja-JP" sz="2000" dirty="0"/>
          </a:p>
          <a:p>
            <a:r>
              <a:rPr kumimoji="1" lang="ja-JP" altLang="en-US" sz="2000" dirty="0"/>
              <a:t>リチウムを検出した天体は、</a:t>
            </a:r>
            <a:r>
              <a:rPr kumimoji="1" lang="en-US" altLang="ja-JP" sz="2000" dirty="0"/>
              <a:t>Hα</a:t>
            </a:r>
            <a:r>
              <a:rPr lang="ja-JP" altLang="en-US" sz="2000" dirty="0"/>
              <a:t>線の等価幅の絶対値でプロットのサイズを変えている。</a:t>
            </a:r>
            <a:endParaRPr lang="en-US" altLang="ja-JP" sz="2000" dirty="0"/>
          </a:p>
          <a:p>
            <a:r>
              <a:rPr lang="ja-JP" altLang="en-US" sz="2000" dirty="0"/>
              <a:t>青い円は</a:t>
            </a:r>
            <a:r>
              <a:rPr lang="en-US" altLang="ja-JP" sz="2000" dirty="0"/>
              <a:t>Hα</a:t>
            </a:r>
            <a:r>
              <a:rPr lang="ja-JP" altLang="en-US" sz="2000" dirty="0"/>
              <a:t>線が吸収線のもの、赤い円は輝線として見えたもの。</a:t>
            </a:r>
            <a:endParaRPr kumimoji="1" lang="en-US" altLang="ja-JP" sz="2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AA3E20-8F40-4F1D-9F6F-F8452DE642E3}"/>
              </a:ext>
            </a:extLst>
          </p:cNvPr>
          <p:cNvSpPr txBox="1"/>
          <p:nvPr/>
        </p:nvSpPr>
        <p:spPr>
          <a:xfrm>
            <a:off x="747752" y="2852959"/>
            <a:ext cx="3386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-5</a:t>
            </a:r>
            <a:endParaRPr kumimoji="1" lang="ja-JP" altLang="en-US" sz="1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604D83E-A3D6-4DEA-A0F2-9899DDC7E29A}"/>
              </a:ext>
            </a:extLst>
          </p:cNvPr>
          <p:cNvSpPr txBox="1"/>
          <p:nvPr/>
        </p:nvSpPr>
        <p:spPr>
          <a:xfrm>
            <a:off x="852965" y="4266675"/>
            <a:ext cx="2199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FE2BF7F-2009-43F7-A097-34E14FEA43C6}"/>
              </a:ext>
            </a:extLst>
          </p:cNvPr>
          <p:cNvSpPr txBox="1"/>
          <p:nvPr/>
        </p:nvSpPr>
        <p:spPr>
          <a:xfrm>
            <a:off x="858837" y="3559817"/>
            <a:ext cx="2199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0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E0750E7-1725-4F1F-86A9-CCAF1303C853}"/>
              </a:ext>
            </a:extLst>
          </p:cNvPr>
          <p:cNvSpPr txBox="1"/>
          <p:nvPr/>
        </p:nvSpPr>
        <p:spPr>
          <a:xfrm>
            <a:off x="740608" y="4973533"/>
            <a:ext cx="3385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10</a:t>
            </a:r>
            <a:endParaRPr kumimoji="1" lang="ja-JP" altLang="en-US" sz="11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160383C-CAAA-49BA-92D4-4DE71C22DB82}"/>
              </a:ext>
            </a:extLst>
          </p:cNvPr>
          <p:cNvSpPr/>
          <p:nvPr/>
        </p:nvSpPr>
        <p:spPr>
          <a:xfrm>
            <a:off x="859190" y="3957638"/>
            <a:ext cx="1742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E998E23-8223-4577-B939-27B1033D60D8}"/>
              </a:ext>
            </a:extLst>
          </p:cNvPr>
          <p:cNvSpPr/>
          <p:nvPr/>
        </p:nvSpPr>
        <p:spPr>
          <a:xfrm>
            <a:off x="6284909" y="3957638"/>
            <a:ext cx="1742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06EDC0E-993F-47AF-89A8-A85E148530DD}"/>
              </a:ext>
            </a:extLst>
          </p:cNvPr>
          <p:cNvSpPr/>
          <p:nvPr/>
        </p:nvSpPr>
        <p:spPr>
          <a:xfrm>
            <a:off x="9044103" y="3957638"/>
            <a:ext cx="1742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68EACB9-0617-420B-86F1-6C5849305D2D}"/>
              </a:ext>
            </a:extLst>
          </p:cNvPr>
          <p:cNvSpPr/>
          <p:nvPr/>
        </p:nvSpPr>
        <p:spPr>
          <a:xfrm>
            <a:off x="3599234" y="4001294"/>
            <a:ext cx="1742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3DC6AFC-5FE7-4286-ABC3-EC60EB424FFB}"/>
              </a:ext>
            </a:extLst>
          </p:cNvPr>
          <p:cNvSpPr txBox="1"/>
          <p:nvPr/>
        </p:nvSpPr>
        <p:spPr>
          <a:xfrm>
            <a:off x="3490126" y="2875184"/>
            <a:ext cx="3386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-5</a:t>
            </a:r>
            <a:endParaRPr kumimoji="1" lang="ja-JP" altLang="en-US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23C1F9-2B7D-470E-B92B-0377EB8E344F}"/>
              </a:ext>
            </a:extLst>
          </p:cNvPr>
          <p:cNvSpPr txBox="1"/>
          <p:nvPr/>
        </p:nvSpPr>
        <p:spPr>
          <a:xfrm>
            <a:off x="3601564" y="4288900"/>
            <a:ext cx="2199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1ACCF53-0EB2-4AE9-A807-34F96437CFC3}"/>
              </a:ext>
            </a:extLst>
          </p:cNvPr>
          <p:cNvSpPr txBox="1"/>
          <p:nvPr/>
        </p:nvSpPr>
        <p:spPr>
          <a:xfrm>
            <a:off x="3601564" y="3582042"/>
            <a:ext cx="2199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0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9F8EFE8-6B4D-40A8-8123-DE3C48CA18A5}"/>
              </a:ext>
            </a:extLst>
          </p:cNvPr>
          <p:cNvSpPr txBox="1"/>
          <p:nvPr/>
        </p:nvSpPr>
        <p:spPr>
          <a:xfrm>
            <a:off x="3482982" y="4995758"/>
            <a:ext cx="3385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10</a:t>
            </a:r>
            <a:endParaRPr kumimoji="1" lang="ja-JP" altLang="en-US" sz="11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67073EB-3FEA-4DE2-ACF5-C8CBD2ACB919}"/>
              </a:ext>
            </a:extLst>
          </p:cNvPr>
          <p:cNvSpPr txBox="1"/>
          <p:nvPr/>
        </p:nvSpPr>
        <p:spPr>
          <a:xfrm>
            <a:off x="6224355" y="2852959"/>
            <a:ext cx="3386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-5</a:t>
            </a:r>
            <a:endParaRPr kumimoji="1" lang="ja-JP" altLang="en-US" sz="12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9AD8686-A929-4955-A23A-7D63F4CDB3B4}"/>
              </a:ext>
            </a:extLst>
          </p:cNvPr>
          <p:cNvSpPr txBox="1"/>
          <p:nvPr/>
        </p:nvSpPr>
        <p:spPr>
          <a:xfrm>
            <a:off x="6326022" y="4279624"/>
            <a:ext cx="2199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061F2C1-0BB9-4825-B4D1-2A7E58A94577}"/>
              </a:ext>
            </a:extLst>
          </p:cNvPr>
          <p:cNvSpPr txBox="1"/>
          <p:nvPr/>
        </p:nvSpPr>
        <p:spPr>
          <a:xfrm>
            <a:off x="6328720" y="3559817"/>
            <a:ext cx="2199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0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BA2AA17-E2C2-4C4A-8F51-06E9C127A855}"/>
              </a:ext>
            </a:extLst>
          </p:cNvPr>
          <p:cNvSpPr txBox="1"/>
          <p:nvPr/>
        </p:nvSpPr>
        <p:spPr>
          <a:xfrm>
            <a:off x="6217211" y="4973533"/>
            <a:ext cx="3385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10</a:t>
            </a:r>
            <a:endParaRPr kumimoji="1" lang="ja-JP" altLang="en-US" sz="11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6706B52-8B50-4812-92DD-16B0FF109D2A}"/>
              </a:ext>
            </a:extLst>
          </p:cNvPr>
          <p:cNvSpPr txBox="1"/>
          <p:nvPr/>
        </p:nvSpPr>
        <p:spPr>
          <a:xfrm>
            <a:off x="8931518" y="2852959"/>
            <a:ext cx="3386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-5</a:t>
            </a:r>
            <a:endParaRPr kumimoji="1" lang="ja-JP" altLang="en-US" sz="12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7969C5C-B082-45B7-B357-C099292354D1}"/>
              </a:ext>
            </a:extLst>
          </p:cNvPr>
          <p:cNvSpPr txBox="1"/>
          <p:nvPr/>
        </p:nvSpPr>
        <p:spPr>
          <a:xfrm>
            <a:off x="9045830" y="4262161"/>
            <a:ext cx="2199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5290555-9B4D-4218-A257-1281BFD52185}"/>
              </a:ext>
            </a:extLst>
          </p:cNvPr>
          <p:cNvSpPr txBox="1"/>
          <p:nvPr/>
        </p:nvSpPr>
        <p:spPr>
          <a:xfrm>
            <a:off x="9056912" y="3559817"/>
            <a:ext cx="2199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0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D5E5E14-9929-4AA9-BBC1-8C9218FDE013}"/>
              </a:ext>
            </a:extLst>
          </p:cNvPr>
          <p:cNvSpPr txBox="1"/>
          <p:nvPr/>
        </p:nvSpPr>
        <p:spPr>
          <a:xfrm>
            <a:off x="8931518" y="4973533"/>
            <a:ext cx="3385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10</a:t>
            </a:r>
            <a:endParaRPr kumimoji="1" lang="ja-JP" altLang="en-US" sz="11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A32DBC4-A368-41BA-8542-C5A2EE00D3C4}"/>
              </a:ext>
            </a:extLst>
          </p:cNvPr>
          <p:cNvSpPr txBox="1"/>
          <p:nvPr/>
        </p:nvSpPr>
        <p:spPr>
          <a:xfrm>
            <a:off x="4423019" y="6012897"/>
            <a:ext cx="13267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BP-RP</a:t>
            </a:r>
            <a:r>
              <a:rPr lang="ja-JP" altLang="en-US" sz="1400" dirty="0"/>
              <a:t> </a:t>
            </a:r>
            <a:r>
              <a:rPr kumimoji="1" lang="en-US" altLang="ja-JP" sz="1400" dirty="0"/>
              <a:t>[mag]</a:t>
            </a:r>
            <a:endParaRPr kumimoji="1" lang="ja-JP" alt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B619EA3-B1FC-4E52-838F-F1C7BE39F6BE}"/>
              </a:ext>
            </a:extLst>
          </p:cNvPr>
          <p:cNvSpPr txBox="1"/>
          <p:nvPr/>
        </p:nvSpPr>
        <p:spPr>
          <a:xfrm>
            <a:off x="7159980" y="6016936"/>
            <a:ext cx="13267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BP-RP</a:t>
            </a:r>
            <a:r>
              <a:rPr lang="ja-JP" altLang="en-US" sz="1400" dirty="0"/>
              <a:t> </a:t>
            </a:r>
            <a:r>
              <a:rPr kumimoji="1" lang="en-US" altLang="ja-JP" sz="1400" dirty="0"/>
              <a:t>[mag]</a:t>
            </a:r>
            <a:endParaRPr kumimoji="1" lang="ja-JP" altLang="en-US" sz="14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F99719F-5E08-4CD8-BD25-FFD7480B9273}"/>
              </a:ext>
            </a:extLst>
          </p:cNvPr>
          <p:cNvSpPr txBox="1"/>
          <p:nvPr/>
        </p:nvSpPr>
        <p:spPr>
          <a:xfrm>
            <a:off x="9637461" y="6012712"/>
            <a:ext cx="13267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BP-RP</a:t>
            </a:r>
            <a:r>
              <a:rPr lang="ja-JP" altLang="en-US" sz="1400" dirty="0"/>
              <a:t> </a:t>
            </a:r>
            <a:r>
              <a:rPr kumimoji="1" lang="en-US" altLang="ja-JP" sz="1400" dirty="0"/>
              <a:t>[mag]</a:t>
            </a:r>
            <a:endParaRPr kumimoji="1" lang="ja-JP" altLang="en-US" sz="14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4EE0567-16F2-485C-95BF-031EAC9E73D2}"/>
              </a:ext>
            </a:extLst>
          </p:cNvPr>
          <p:cNvSpPr txBox="1"/>
          <p:nvPr/>
        </p:nvSpPr>
        <p:spPr>
          <a:xfrm>
            <a:off x="1045298" y="5816524"/>
            <a:ext cx="3385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-1</a:t>
            </a:r>
            <a:endParaRPr kumimoji="1" lang="ja-JP" altLang="en-US" sz="11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5D4DB79-7C8D-4367-A670-CE497AB5BB01}"/>
              </a:ext>
            </a:extLst>
          </p:cNvPr>
          <p:cNvSpPr txBox="1"/>
          <p:nvPr/>
        </p:nvSpPr>
        <p:spPr>
          <a:xfrm>
            <a:off x="1464103" y="5816958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0</a:t>
            </a:r>
            <a:endParaRPr kumimoji="1" lang="ja-JP" altLang="en-US" sz="1100" dirty="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EF7B60F-E459-4997-860F-A814C63FD279}"/>
              </a:ext>
            </a:extLst>
          </p:cNvPr>
          <p:cNvSpPr/>
          <p:nvPr/>
        </p:nvSpPr>
        <p:spPr>
          <a:xfrm>
            <a:off x="2038994" y="5890090"/>
            <a:ext cx="455135" cy="1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55E21C67-EF8D-4516-AF84-D15AFEF231F2}"/>
              </a:ext>
            </a:extLst>
          </p:cNvPr>
          <p:cNvSpPr/>
          <p:nvPr/>
        </p:nvSpPr>
        <p:spPr>
          <a:xfrm>
            <a:off x="4807400" y="5890090"/>
            <a:ext cx="455135" cy="1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0DB9CF7-ADE7-4284-9A59-444382DB8780}"/>
              </a:ext>
            </a:extLst>
          </p:cNvPr>
          <p:cNvSpPr/>
          <p:nvPr/>
        </p:nvSpPr>
        <p:spPr>
          <a:xfrm>
            <a:off x="7539711" y="5906690"/>
            <a:ext cx="455135" cy="1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8E38350-138C-4E22-A9DC-DB14999DF8F7}"/>
              </a:ext>
            </a:extLst>
          </p:cNvPr>
          <p:cNvSpPr/>
          <p:nvPr/>
        </p:nvSpPr>
        <p:spPr>
          <a:xfrm>
            <a:off x="10268259" y="5892712"/>
            <a:ext cx="455135" cy="1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211719F-4B21-4C61-8A08-738990D7B19E}"/>
              </a:ext>
            </a:extLst>
          </p:cNvPr>
          <p:cNvSpPr txBox="1"/>
          <p:nvPr/>
        </p:nvSpPr>
        <p:spPr>
          <a:xfrm>
            <a:off x="1854846" y="5816149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</a:t>
            </a:r>
            <a:endParaRPr kumimoji="1" lang="ja-JP" altLang="en-US" sz="11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FA903CB-8DA0-4C6B-A2EE-EA9E0EC16ACB}"/>
              </a:ext>
            </a:extLst>
          </p:cNvPr>
          <p:cNvSpPr txBox="1"/>
          <p:nvPr/>
        </p:nvSpPr>
        <p:spPr>
          <a:xfrm>
            <a:off x="2233307" y="5817962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2</a:t>
            </a:r>
            <a:endParaRPr kumimoji="1" lang="ja-JP" altLang="en-US" sz="11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7CCD46E-1FDE-41F4-8C23-92085B94408D}"/>
              </a:ext>
            </a:extLst>
          </p:cNvPr>
          <p:cNvSpPr txBox="1"/>
          <p:nvPr/>
        </p:nvSpPr>
        <p:spPr>
          <a:xfrm>
            <a:off x="2611768" y="5816149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</a:t>
            </a:r>
            <a:endParaRPr kumimoji="1" lang="ja-JP" altLang="en-US" sz="11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2DACF35-3121-4E67-8798-A346BD2E14A4}"/>
              </a:ext>
            </a:extLst>
          </p:cNvPr>
          <p:cNvSpPr txBox="1"/>
          <p:nvPr/>
        </p:nvSpPr>
        <p:spPr>
          <a:xfrm>
            <a:off x="3002511" y="5816149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4</a:t>
            </a:r>
            <a:endParaRPr kumimoji="1" lang="ja-JP" altLang="en-US" sz="11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E4F8B55-8A58-48B7-8FBB-7F17DE7B444E}"/>
              </a:ext>
            </a:extLst>
          </p:cNvPr>
          <p:cNvSpPr txBox="1"/>
          <p:nvPr/>
        </p:nvSpPr>
        <p:spPr>
          <a:xfrm>
            <a:off x="3794254" y="5822672"/>
            <a:ext cx="3385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-1</a:t>
            </a:r>
            <a:endParaRPr kumimoji="1" lang="ja-JP" altLang="en-US" sz="11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3E7EBE7-4C98-4351-9514-CE46D60164E2}"/>
              </a:ext>
            </a:extLst>
          </p:cNvPr>
          <p:cNvSpPr txBox="1"/>
          <p:nvPr/>
        </p:nvSpPr>
        <p:spPr>
          <a:xfrm>
            <a:off x="4213059" y="5823106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0</a:t>
            </a:r>
            <a:endParaRPr kumimoji="1" lang="ja-JP" altLang="en-US" sz="11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CB386A2-F6D7-460A-B5A2-0171C4700191}"/>
              </a:ext>
            </a:extLst>
          </p:cNvPr>
          <p:cNvSpPr txBox="1"/>
          <p:nvPr/>
        </p:nvSpPr>
        <p:spPr>
          <a:xfrm>
            <a:off x="4603802" y="5822297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</a:t>
            </a:r>
            <a:endParaRPr kumimoji="1" lang="ja-JP" altLang="en-US" sz="11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5184AD5-F3F7-4280-AE14-D74EBDD6FF98}"/>
              </a:ext>
            </a:extLst>
          </p:cNvPr>
          <p:cNvSpPr txBox="1"/>
          <p:nvPr/>
        </p:nvSpPr>
        <p:spPr>
          <a:xfrm>
            <a:off x="4982263" y="5824110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2</a:t>
            </a:r>
            <a:endParaRPr kumimoji="1" lang="ja-JP" altLang="en-US" sz="11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0D9CC5F-B6CC-4AC7-A4FC-A6CFF7141213}"/>
              </a:ext>
            </a:extLst>
          </p:cNvPr>
          <p:cNvSpPr txBox="1"/>
          <p:nvPr/>
        </p:nvSpPr>
        <p:spPr>
          <a:xfrm>
            <a:off x="5360724" y="5822297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</a:t>
            </a:r>
            <a:endParaRPr kumimoji="1" lang="ja-JP" altLang="en-US" sz="11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55372C2-7E72-4B86-88D6-F11A7BA05FDE}"/>
              </a:ext>
            </a:extLst>
          </p:cNvPr>
          <p:cNvSpPr txBox="1"/>
          <p:nvPr/>
        </p:nvSpPr>
        <p:spPr>
          <a:xfrm>
            <a:off x="5751467" y="5822297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4</a:t>
            </a:r>
            <a:endParaRPr kumimoji="1" lang="ja-JP" altLang="en-US" sz="11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590653F-B776-4E8E-93A8-BA9A96216426}"/>
              </a:ext>
            </a:extLst>
          </p:cNvPr>
          <p:cNvSpPr txBox="1"/>
          <p:nvPr/>
        </p:nvSpPr>
        <p:spPr>
          <a:xfrm>
            <a:off x="6528293" y="5816524"/>
            <a:ext cx="3385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-1</a:t>
            </a:r>
            <a:endParaRPr kumimoji="1" lang="ja-JP" altLang="en-US" sz="11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8223B39-87EA-4162-96D9-EEE9BD7D23A9}"/>
              </a:ext>
            </a:extLst>
          </p:cNvPr>
          <p:cNvSpPr txBox="1"/>
          <p:nvPr/>
        </p:nvSpPr>
        <p:spPr>
          <a:xfrm>
            <a:off x="6947098" y="5816958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0</a:t>
            </a:r>
            <a:endParaRPr kumimoji="1" lang="ja-JP" altLang="en-US" sz="11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19D04BA-82DE-4AE1-B911-0FEC9A851CB6}"/>
              </a:ext>
            </a:extLst>
          </p:cNvPr>
          <p:cNvSpPr txBox="1"/>
          <p:nvPr/>
        </p:nvSpPr>
        <p:spPr>
          <a:xfrm>
            <a:off x="7337841" y="5816149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</a:t>
            </a:r>
            <a:endParaRPr kumimoji="1" lang="ja-JP" altLang="en-US" sz="110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EC59CC5-F318-4146-8510-754CF7083B0F}"/>
              </a:ext>
            </a:extLst>
          </p:cNvPr>
          <p:cNvSpPr txBox="1"/>
          <p:nvPr/>
        </p:nvSpPr>
        <p:spPr>
          <a:xfrm>
            <a:off x="7716302" y="5817962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2</a:t>
            </a:r>
            <a:endParaRPr kumimoji="1" lang="ja-JP" altLang="en-US" sz="1100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316F2F6-AB16-4565-95CB-36E2FE30CFE3}"/>
              </a:ext>
            </a:extLst>
          </p:cNvPr>
          <p:cNvSpPr txBox="1"/>
          <p:nvPr/>
        </p:nvSpPr>
        <p:spPr>
          <a:xfrm>
            <a:off x="8094763" y="5816149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</a:t>
            </a:r>
            <a:endParaRPr kumimoji="1" lang="ja-JP" altLang="en-US" sz="11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09147DD-10A7-4A22-BEF7-733B5CA9DCCE}"/>
              </a:ext>
            </a:extLst>
          </p:cNvPr>
          <p:cNvSpPr txBox="1"/>
          <p:nvPr/>
        </p:nvSpPr>
        <p:spPr>
          <a:xfrm>
            <a:off x="8485506" y="5816149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4</a:t>
            </a:r>
            <a:endParaRPr kumimoji="1" lang="ja-JP" altLang="en-US" sz="11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95AC09-E5D4-454F-A5C9-832D38699B84}"/>
              </a:ext>
            </a:extLst>
          </p:cNvPr>
          <p:cNvSpPr txBox="1"/>
          <p:nvPr/>
        </p:nvSpPr>
        <p:spPr>
          <a:xfrm>
            <a:off x="9238819" y="5822057"/>
            <a:ext cx="3385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-1</a:t>
            </a:r>
            <a:endParaRPr kumimoji="1" lang="ja-JP" altLang="en-US" sz="11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330DE38-9452-4102-B6F6-83AAAB753CDA}"/>
              </a:ext>
            </a:extLst>
          </p:cNvPr>
          <p:cNvSpPr txBox="1"/>
          <p:nvPr/>
        </p:nvSpPr>
        <p:spPr>
          <a:xfrm>
            <a:off x="9657624" y="5822491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0</a:t>
            </a:r>
            <a:endParaRPr kumimoji="1" lang="ja-JP" altLang="en-US" sz="1100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0D48F50-6646-462D-A2F1-999A25EDD3D1}"/>
              </a:ext>
            </a:extLst>
          </p:cNvPr>
          <p:cNvSpPr txBox="1"/>
          <p:nvPr/>
        </p:nvSpPr>
        <p:spPr>
          <a:xfrm>
            <a:off x="10048367" y="5821682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</a:t>
            </a:r>
            <a:endParaRPr kumimoji="1" lang="ja-JP" altLang="en-US" sz="1100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FD415CC2-73EF-47CA-88FC-0938C6BA9BE5}"/>
              </a:ext>
            </a:extLst>
          </p:cNvPr>
          <p:cNvSpPr txBox="1"/>
          <p:nvPr/>
        </p:nvSpPr>
        <p:spPr>
          <a:xfrm>
            <a:off x="10426828" y="5823495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2</a:t>
            </a:r>
            <a:endParaRPr kumimoji="1" lang="ja-JP" altLang="en-US" sz="110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EEB99D6-7DD9-4BEB-B1A6-779999838C04}"/>
              </a:ext>
            </a:extLst>
          </p:cNvPr>
          <p:cNvSpPr txBox="1"/>
          <p:nvPr/>
        </p:nvSpPr>
        <p:spPr>
          <a:xfrm>
            <a:off x="10805289" y="5821682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</a:t>
            </a:r>
            <a:endParaRPr kumimoji="1" lang="ja-JP" altLang="en-US" sz="1100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039C008-6D35-4BA0-8361-604BAC18C0FB}"/>
              </a:ext>
            </a:extLst>
          </p:cNvPr>
          <p:cNvSpPr txBox="1"/>
          <p:nvPr/>
        </p:nvSpPr>
        <p:spPr>
          <a:xfrm>
            <a:off x="11196032" y="5821682"/>
            <a:ext cx="2744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4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961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38C25-2B80-4164-9E80-BDF5A544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34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考察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AE37E1-9E11-4BD9-A703-66F8ACD6D4DC}"/>
              </a:ext>
            </a:extLst>
          </p:cNvPr>
          <p:cNvSpPr txBox="1"/>
          <p:nvPr/>
        </p:nvSpPr>
        <p:spPr>
          <a:xfrm>
            <a:off x="434047" y="1798345"/>
            <a:ext cx="55249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前ページの色等級図で、リチウムの吸収線が　検出されながら</a:t>
            </a:r>
            <a:r>
              <a:rPr kumimoji="1" lang="en-US" altLang="ja-JP" sz="2000" dirty="0"/>
              <a:t>Hα</a:t>
            </a:r>
            <a:r>
              <a:rPr kumimoji="1" lang="ja-JP" altLang="en-US" sz="2000" dirty="0"/>
              <a:t>線が吸収で見えていた天体について考察する。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標準星として、八木修論</a:t>
            </a:r>
            <a:r>
              <a:rPr lang="en-US" altLang="ja-JP" sz="2000" dirty="0"/>
              <a:t>(2022)</a:t>
            </a:r>
            <a:r>
              <a:rPr lang="ja-JP" altLang="en-US" sz="2000" dirty="0"/>
              <a:t>で使われていた主系列星のスペクトルを取得し、比較した。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星団の星は主系列星よりも下にプロットされたことから、弱い輝線成分が埋もれているのかもしれない。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04DC5D-80DA-42EE-87E0-7A0BEBE1475E}"/>
              </a:ext>
            </a:extLst>
          </p:cNvPr>
          <p:cNvSpPr txBox="1"/>
          <p:nvPr/>
        </p:nvSpPr>
        <p:spPr>
          <a:xfrm>
            <a:off x="7044267" y="5122333"/>
            <a:ext cx="4588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図</a:t>
            </a:r>
            <a:r>
              <a:rPr kumimoji="1" lang="en-US" altLang="ja-JP" sz="1600" dirty="0"/>
              <a:t>11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Hα</a:t>
            </a:r>
            <a:r>
              <a:rPr kumimoji="1" lang="ja-JP" altLang="en-US" sz="1600" dirty="0"/>
              <a:t>線の等価幅</a:t>
            </a:r>
            <a:endParaRPr kumimoji="1" lang="en-US" altLang="ja-JP" sz="1600" dirty="0"/>
          </a:p>
          <a:p>
            <a:r>
              <a:rPr lang="ja-JP" altLang="en-US" sz="1600" dirty="0"/>
              <a:t>青の線で結んだ点は、標準星の</a:t>
            </a:r>
            <a:r>
              <a:rPr lang="en-US" altLang="ja-JP" sz="1600" dirty="0"/>
              <a:t>Hα</a:t>
            </a:r>
            <a:r>
              <a:rPr lang="ja-JP" altLang="en-US" sz="1600" dirty="0"/>
              <a:t>等価幅。</a:t>
            </a:r>
            <a:endParaRPr lang="en-US" altLang="ja-JP" sz="1600" dirty="0"/>
          </a:p>
          <a:p>
            <a:r>
              <a:rPr lang="en-US" altLang="ja-JP" sz="1600" dirty="0"/>
              <a:t>Hα</a:t>
            </a:r>
            <a:r>
              <a:rPr lang="ja-JP" altLang="en-US" sz="1600" dirty="0"/>
              <a:t>線が吸収線として見えたものは、星団ごとに色分けしてプロットしている。</a:t>
            </a:r>
            <a:endParaRPr kumimoji="1" lang="ja-JP" altLang="en-US" sz="16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489036-AAE3-47DF-A18B-D132A0F23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466" y="1566863"/>
            <a:ext cx="5428095" cy="331417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932095-CCD2-4352-85F7-DC5D8F9F2EE1}"/>
              </a:ext>
            </a:extLst>
          </p:cNvPr>
          <p:cNvSpPr/>
          <p:nvPr/>
        </p:nvSpPr>
        <p:spPr>
          <a:xfrm>
            <a:off x="6368961" y="1502040"/>
            <a:ext cx="373064" cy="3314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70CBB6-BB94-4240-A0CA-C29B47EB422F}"/>
              </a:ext>
            </a:extLst>
          </p:cNvPr>
          <p:cNvSpPr/>
          <p:nvPr/>
        </p:nvSpPr>
        <p:spPr>
          <a:xfrm>
            <a:off x="6563782" y="4751386"/>
            <a:ext cx="5549901" cy="35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30B6B48-7C9C-49FA-8512-550CB9A619A5}"/>
              </a:ext>
            </a:extLst>
          </p:cNvPr>
          <p:cNvSpPr txBox="1"/>
          <p:nvPr/>
        </p:nvSpPr>
        <p:spPr>
          <a:xfrm rot="16200000">
            <a:off x="5619828" y="2904477"/>
            <a:ext cx="14234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EW(Hα) [Å</a:t>
            </a:r>
            <a:r>
              <a:rPr kumimoji="1" lang="ja-JP" altLang="en-US" sz="1400" b="1" dirty="0"/>
              <a:t>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7B10EFD-0BF2-42AE-AACC-9D575384D4D3}"/>
              </a:ext>
            </a:extLst>
          </p:cNvPr>
          <p:cNvSpPr txBox="1"/>
          <p:nvPr/>
        </p:nvSpPr>
        <p:spPr>
          <a:xfrm>
            <a:off x="8905345" y="4814556"/>
            <a:ext cx="10292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Teff [K</a:t>
            </a:r>
            <a:r>
              <a:rPr kumimoji="1" lang="ja-JP" altLang="en-US" sz="1400" b="1" dirty="0"/>
              <a:t>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8C6D32-A8FC-4AE5-98E1-84E08B765565}"/>
              </a:ext>
            </a:extLst>
          </p:cNvPr>
          <p:cNvSpPr txBox="1"/>
          <p:nvPr/>
        </p:nvSpPr>
        <p:spPr>
          <a:xfrm>
            <a:off x="6563782" y="4598595"/>
            <a:ext cx="5572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2000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46EB8B-316C-4692-B25A-069E4DF8C9D4}"/>
              </a:ext>
            </a:extLst>
          </p:cNvPr>
          <p:cNvSpPr txBox="1"/>
          <p:nvPr/>
        </p:nvSpPr>
        <p:spPr>
          <a:xfrm>
            <a:off x="8216418" y="4616478"/>
            <a:ext cx="5572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6</a:t>
            </a:r>
            <a:r>
              <a:rPr kumimoji="1" lang="en-US" altLang="ja-JP" sz="1200" dirty="0"/>
              <a:t>000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7D615A-B26A-4515-8AAC-2244C565A14A}"/>
              </a:ext>
            </a:extLst>
          </p:cNvPr>
          <p:cNvSpPr txBox="1"/>
          <p:nvPr/>
        </p:nvSpPr>
        <p:spPr>
          <a:xfrm>
            <a:off x="9060125" y="4610256"/>
            <a:ext cx="5572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8</a:t>
            </a:r>
            <a:r>
              <a:rPr kumimoji="1" lang="en-US" altLang="ja-JP" sz="1200" dirty="0"/>
              <a:t>000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D46D9E-8685-4F4B-8600-4D44A6F75D62}"/>
              </a:ext>
            </a:extLst>
          </p:cNvPr>
          <p:cNvSpPr txBox="1"/>
          <p:nvPr/>
        </p:nvSpPr>
        <p:spPr>
          <a:xfrm>
            <a:off x="7354404" y="4616478"/>
            <a:ext cx="5572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4</a:t>
            </a:r>
            <a:r>
              <a:rPr kumimoji="1" lang="en-US" altLang="ja-JP" sz="1200" dirty="0"/>
              <a:t>000</a:t>
            </a:r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6FD8AF-7EE0-4987-B364-63F850286DEB}"/>
              </a:ext>
            </a:extLst>
          </p:cNvPr>
          <p:cNvSpPr txBox="1"/>
          <p:nvPr/>
        </p:nvSpPr>
        <p:spPr>
          <a:xfrm>
            <a:off x="9846800" y="4610256"/>
            <a:ext cx="6142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10000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4E5B5E7-1B57-4B59-960D-BCEF3667ACAB}"/>
              </a:ext>
            </a:extLst>
          </p:cNvPr>
          <p:cNvSpPr txBox="1"/>
          <p:nvPr/>
        </p:nvSpPr>
        <p:spPr>
          <a:xfrm>
            <a:off x="10704646" y="4610256"/>
            <a:ext cx="6142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12000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83CA1E-F429-44E0-AEA6-C1F42D63C86D}"/>
              </a:ext>
            </a:extLst>
          </p:cNvPr>
          <p:cNvSpPr txBox="1"/>
          <p:nvPr/>
        </p:nvSpPr>
        <p:spPr>
          <a:xfrm>
            <a:off x="11442403" y="4610256"/>
            <a:ext cx="6142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14000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9A1E5B4-F65B-4A14-AC4B-7A2677CF9F05}"/>
              </a:ext>
            </a:extLst>
          </p:cNvPr>
          <p:cNvSpPr txBox="1"/>
          <p:nvPr/>
        </p:nvSpPr>
        <p:spPr>
          <a:xfrm>
            <a:off x="6469367" y="4447651"/>
            <a:ext cx="1809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0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A331D00-39D1-4023-8F37-05AE2994E53C}"/>
              </a:ext>
            </a:extLst>
          </p:cNvPr>
          <p:cNvSpPr txBox="1"/>
          <p:nvPr/>
        </p:nvSpPr>
        <p:spPr>
          <a:xfrm>
            <a:off x="6491065" y="3799826"/>
            <a:ext cx="1809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5B6AD8B-A924-4D8F-8329-E20B097BDEC8}"/>
              </a:ext>
            </a:extLst>
          </p:cNvPr>
          <p:cNvSpPr txBox="1"/>
          <p:nvPr/>
        </p:nvSpPr>
        <p:spPr>
          <a:xfrm>
            <a:off x="6491065" y="3156763"/>
            <a:ext cx="1809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8</a:t>
            </a:r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FCDCA8-C12F-49DC-94A2-A26DC092D583}"/>
              </a:ext>
            </a:extLst>
          </p:cNvPr>
          <p:cNvSpPr txBox="1"/>
          <p:nvPr/>
        </p:nvSpPr>
        <p:spPr>
          <a:xfrm>
            <a:off x="6409749" y="2480380"/>
            <a:ext cx="358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12</a:t>
            </a:r>
            <a:endParaRPr kumimoji="1" lang="ja-JP" altLang="en-US" sz="1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2FA4DC2-18FD-48A2-BC12-9595558B796B}"/>
              </a:ext>
            </a:extLst>
          </p:cNvPr>
          <p:cNvSpPr txBox="1"/>
          <p:nvPr/>
        </p:nvSpPr>
        <p:spPr>
          <a:xfrm>
            <a:off x="6410972" y="1830940"/>
            <a:ext cx="358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16</a:t>
            </a:r>
            <a:endParaRPr kumimoji="1" lang="ja-JP" altLang="en-US" sz="1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1BA5C0-1B04-4E61-A0FB-49CCE6DB3589}"/>
              </a:ext>
            </a:extLst>
          </p:cNvPr>
          <p:cNvSpPr txBox="1"/>
          <p:nvPr/>
        </p:nvSpPr>
        <p:spPr>
          <a:xfrm>
            <a:off x="7044267" y="1830940"/>
            <a:ext cx="121802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accent1"/>
                </a:solidFill>
              </a:rPr>
              <a:t>● </a:t>
            </a:r>
            <a:r>
              <a:rPr lang="en-US" altLang="ja-JP" sz="1400" dirty="0"/>
              <a:t>HD35715</a:t>
            </a:r>
            <a:endParaRPr kumimoji="1" lang="en-US" altLang="ja-JP" sz="1400" dirty="0"/>
          </a:p>
          <a:p>
            <a:r>
              <a:rPr lang="ja-JP" altLang="en-US" sz="1400" dirty="0">
                <a:solidFill>
                  <a:srgbClr val="FF0000"/>
                </a:solidFill>
              </a:rPr>
              <a:t>◆ </a:t>
            </a:r>
            <a:r>
              <a:rPr lang="en-US" altLang="ja-JP" sz="1400" dirty="0"/>
              <a:t>HD36013</a:t>
            </a:r>
          </a:p>
          <a:p>
            <a:r>
              <a:rPr lang="ja-JP" altLang="en-US" sz="1400" dirty="0">
                <a:solidFill>
                  <a:schemeClr val="bg2">
                    <a:lumMod val="75000"/>
                  </a:schemeClr>
                </a:solidFill>
              </a:rPr>
              <a:t>▲ </a:t>
            </a:r>
            <a:r>
              <a:rPr lang="en-US" altLang="ja-JP" sz="1400" dirty="0"/>
              <a:t>HD36960</a:t>
            </a:r>
          </a:p>
          <a:p>
            <a:r>
              <a:rPr lang="ja-JP" altLang="en-US" sz="1400" dirty="0">
                <a:solidFill>
                  <a:srgbClr val="FFC000"/>
                </a:solidFill>
              </a:rPr>
              <a:t>■ </a:t>
            </a:r>
            <a:r>
              <a:rPr lang="en-US" altLang="ja-JP" sz="1400" dirty="0"/>
              <a:t>HD36779</a:t>
            </a:r>
            <a:endParaRPr kumimoji="1" lang="ja-JP" altLang="en-US" sz="14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52BF557-2716-467E-9C81-2FC413C459BC}"/>
              </a:ext>
            </a:extLst>
          </p:cNvPr>
          <p:cNvCxnSpPr>
            <a:cxnSpLocks/>
          </p:cNvCxnSpPr>
          <p:nvPr/>
        </p:nvCxnSpPr>
        <p:spPr>
          <a:xfrm>
            <a:off x="6781856" y="1626130"/>
            <a:ext cx="503325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15E4ED2-B6B2-4453-A1E2-B9C550A5BBA6}"/>
              </a:ext>
            </a:extLst>
          </p:cNvPr>
          <p:cNvCxnSpPr>
            <a:cxnSpLocks/>
          </p:cNvCxnSpPr>
          <p:nvPr/>
        </p:nvCxnSpPr>
        <p:spPr>
          <a:xfrm flipV="1">
            <a:off x="11800261" y="1626130"/>
            <a:ext cx="14851" cy="2966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9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1408</Words>
  <Application>Microsoft Office PowerPoint</Application>
  <PresentationFormat>ワイド画面</PresentationFormat>
  <Paragraphs>164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分光観測による散開星団に属する ポストTタウリ星の探査</vt:lpstr>
      <vt:lpstr>星の誕生と進化</vt:lpstr>
      <vt:lpstr>星の誕生と進化</vt:lpstr>
      <vt:lpstr>先行研究 Itoh(2024)について</vt:lpstr>
      <vt:lpstr>星の誕生とリチウム</vt:lpstr>
      <vt:lpstr>解析</vt:lpstr>
      <vt:lpstr>解析</vt:lpstr>
      <vt:lpstr>結果</vt:lpstr>
      <vt:lpstr>考察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mizumoto</dc:creator>
  <cp:lastModifiedBy>mizumoto</cp:lastModifiedBy>
  <cp:revision>51</cp:revision>
  <dcterms:created xsi:type="dcterms:W3CDTF">2025-07-07T05:51:48Z</dcterms:created>
  <dcterms:modified xsi:type="dcterms:W3CDTF">2025-07-10T05:21:22Z</dcterms:modified>
</cp:coreProperties>
</file>